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0"/>
  </p:sldMasterIdLst>
  <p:notesMasterIdLst>
    <p:notesMasterId r:id="rId35"/>
  </p:notesMasterIdLst>
  <p:handoutMasterIdLst>
    <p:handoutMasterId r:id="rId36"/>
  </p:handoutMasterIdLst>
  <p:sldIdLst>
    <p:sldId id="1423" r:id="rId21"/>
    <p:sldId id="1425" r:id="rId22"/>
    <p:sldId id="939" r:id="rId23"/>
    <p:sldId id="1439" r:id="rId24"/>
    <p:sldId id="1410" r:id="rId25"/>
    <p:sldId id="1440" r:id="rId26"/>
    <p:sldId id="1442" r:id="rId27"/>
    <p:sldId id="1441" r:id="rId28"/>
    <p:sldId id="1444" r:id="rId29"/>
    <p:sldId id="1443" r:id="rId30"/>
    <p:sldId id="1438" r:id="rId31"/>
    <p:sldId id="1448" r:id="rId32"/>
    <p:sldId id="1446" r:id="rId33"/>
    <p:sldId id="1445" r:id="rId34"/>
  </p:sldIdLst>
  <p:sldSz cx="12198350" cy="6858000"/>
  <p:notesSz cx="7099300" cy="10234613"/>
  <p:custDataLst>
    <p:custData r:id="rId14"/>
    <p:tags r:id="rId37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2432">
          <p15:clr>
            <a:srgbClr val="A4A3A4"/>
          </p15:clr>
        </p15:guide>
        <p15:guide id="4" orient="horz" pos="2341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33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  <p15:guide id="12" orient="horz" pos="3903">
          <p15:clr>
            <a:srgbClr val="A4A3A4"/>
          </p15:clr>
        </p15:guide>
        <p15:guide id="13" orient="horz" pos="654">
          <p15:clr>
            <a:srgbClr val="A4A3A4"/>
          </p15:clr>
        </p15:guide>
        <p15:guide id="14" orient="horz" pos="2452">
          <p15:clr>
            <a:srgbClr val="A4A3A4"/>
          </p15:clr>
        </p15:guide>
        <p15:guide id="15" orient="horz" pos="2360">
          <p15:clr>
            <a:srgbClr val="A4A3A4"/>
          </p15:clr>
        </p15:guide>
        <p15:guide id="16" orient="horz" pos="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ber, Sarah (RC-US BT FLD Z6 BPS)" initials="HS(BFZB" lastIdx="2" clrIdx="0">
    <p:extLst>
      <p:ext uri="{19B8F6BF-5375-455C-9EA6-DF929625EA0E}">
        <p15:presenceInfo xmlns:p15="http://schemas.microsoft.com/office/powerpoint/2012/main" userId="S::sarah.huber@siemens.com::aad486b4-9886-49ff-80b9-895a0467c8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80A"/>
    <a:srgbClr val="3FA4B5"/>
    <a:srgbClr val="AAB724"/>
    <a:srgbClr val="00577D"/>
    <a:srgbClr val="8D003F"/>
    <a:srgbClr val="E06821"/>
    <a:srgbClr val="A40049"/>
    <a:srgbClr val="FDFDFC"/>
    <a:srgbClr val="FDFDFD"/>
    <a:srgbClr val="FD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7E05B2-D9F0-4A55-96A8-9791940B74D1}" v="44" dt="2020-11-30T19:26:53.010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94637" autoAdjust="0"/>
  </p:normalViewPr>
  <p:slideViewPr>
    <p:cSldViewPr snapToObjects="1" showGuides="1">
      <p:cViewPr varScale="1">
        <p:scale>
          <a:sx n="65" d="100"/>
          <a:sy n="65" d="100"/>
        </p:scale>
        <p:origin x="316" y="60"/>
      </p:cViewPr>
      <p:guideLst>
        <p:guide orient="horz" pos="3884"/>
        <p:guide orient="horz" pos="618"/>
        <p:guide orient="horz" pos="2432"/>
        <p:guide orient="horz" pos="2341"/>
        <p:guide orient="horz" pos="890"/>
        <p:guide orient="horz" pos="210"/>
        <p:guide pos="395"/>
        <p:guide pos="3842"/>
        <p:guide pos="3933"/>
        <p:guide pos="7380"/>
        <p:guide pos="5566"/>
        <p:guide orient="horz" pos="3903"/>
        <p:guide orient="horz" pos="654"/>
        <p:guide orient="horz" pos="2452"/>
        <p:guide orient="horz" pos="2360"/>
        <p:guide orient="horz" pos="909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6" d="100"/>
          <a:sy n="76" d="100"/>
        </p:scale>
        <p:origin x="2982" y="120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6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Master" Target="slideMasters/slideMaster1.xml"/><Relationship Id="rId29" Type="http://schemas.openxmlformats.org/officeDocument/2006/relationships/slide" Target="slides/slide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handoutMaster" Target="handoutMasters/handoutMaster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iemensnam-my.sharepoint.com/personal/rashel_ranger_siemens_com/Documents/Energy%20Development%20Projects/Camden,%20ME%20Town%20of%2044op282205/Engineering/07%20FIMs%20Savings/Camden,%20Town%20of_Savings%20Calculations_PM40TR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iemensnam-my.sharepoint.com/personal/rashel_ranger_siemens_com/Documents/Energy%20Development%20Projects/Camden,%20ME%20Town%20of%2044op282205/Engineering/07%20FIMs%20Savings/Camden,%20Town%20of_Savings%20Calculations_PM40TR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Energy and Operational Cost Savings by Location ($)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8B-4C31-ABEE-5B4E5C4D23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8B-4C31-ABEE-5B4E5C4D23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8B-4C31-ABEE-5B4E5C4D23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8B-4C31-ABEE-5B4E5C4D234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8B-4C31-ABEE-5B4E5C4D234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8B-4C31-ABEE-5B4E5C4D23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Sheet2!$D$17:$D$22</c:f>
              <c:strCache>
                <c:ptCount val="6"/>
                <c:pt idx="0">
                  <c:v>Camden Public Library</c:v>
                </c:pt>
                <c:pt idx="1">
                  <c:v>Camden Snow Bowl Lodge</c:v>
                </c:pt>
                <c:pt idx="2">
                  <c:v>Opera House</c:v>
                </c:pt>
                <c:pt idx="3">
                  <c:v>Public Safety</c:v>
                </c:pt>
                <c:pt idx="4">
                  <c:v>Public Works</c:v>
                </c:pt>
                <c:pt idx="5">
                  <c:v>Waste Water Treatment Plant</c:v>
                </c:pt>
              </c:strCache>
            </c:strRef>
          </c:cat>
          <c:val>
            <c:numRef>
              <c:f>Sheet2!$F$17:$F$22</c:f>
              <c:numCache>
                <c:formatCode>General</c:formatCode>
                <c:ptCount val="6"/>
                <c:pt idx="0">
                  <c:v>0.28812115053983572</c:v>
                </c:pt>
                <c:pt idx="1">
                  <c:v>0.26741361638833744</c:v>
                </c:pt>
                <c:pt idx="2">
                  <c:v>0.23665311199877223</c:v>
                </c:pt>
                <c:pt idx="3">
                  <c:v>0.10055074531572127</c:v>
                </c:pt>
                <c:pt idx="4">
                  <c:v>6.0947370010923665E-2</c:v>
                </c:pt>
                <c:pt idx="5">
                  <c:v>4.6314005746409627E-2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BAE-40A2-94C1-FC81470BFC7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CO2</a:t>
            </a:r>
            <a:r>
              <a:rPr lang="en-US" b="1" baseline="0"/>
              <a:t> Reduction by Location (Tons CO2)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4A-4E21-B45B-1B1845437E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4A-4E21-B45B-1B1845437E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4A-4E21-B45B-1B1845437E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4A-4E21-B45B-1B1845437E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34A-4E21-B45B-1B1845437E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34A-4E21-B45B-1B1845437E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Sheet2!$D$4:$D$9</c:f>
              <c:strCache>
                <c:ptCount val="6"/>
                <c:pt idx="0">
                  <c:v>Camden Public Library</c:v>
                </c:pt>
                <c:pt idx="1">
                  <c:v>Camden Snow Bowl Lodge</c:v>
                </c:pt>
                <c:pt idx="2">
                  <c:v>Opera House</c:v>
                </c:pt>
                <c:pt idx="3">
                  <c:v>Public Safety</c:v>
                </c:pt>
                <c:pt idx="4">
                  <c:v>Public Works</c:v>
                </c:pt>
                <c:pt idx="5">
                  <c:v>Waste Water Treatment Plant</c:v>
                </c:pt>
              </c:strCache>
            </c:strRef>
          </c:cat>
          <c:val>
            <c:numRef>
              <c:f>Sheet2!$E$4:$E$9</c:f>
              <c:numCache>
                <c:formatCode>0%</c:formatCode>
                <c:ptCount val="6"/>
                <c:pt idx="0">
                  <c:v>0.48096293723158207</c:v>
                </c:pt>
                <c:pt idx="1">
                  <c:v>0.22414319389361712</c:v>
                </c:pt>
                <c:pt idx="2">
                  <c:v>0.21524700574534689</c:v>
                </c:pt>
                <c:pt idx="3">
                  <c:v>8.1855816319135452E-2</c:v>
                </c:pt>
                <c:pt idx="4">
                  <c:v>6.8126140873173008E-2</c:v>
                </c:pt>
                <c:pt idx="5">
                  <c:v>3.3509258046899852E-2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A-4A42-8C43-51E846FD0FE9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099300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2163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682163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3248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466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125" y="4822825"/>
            <a:ext cx="6623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2163"/>
            <a:ext cx="3249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682163"/>
            <a:ext cx="32480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2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customXml" Target="../../customXml/item7.xml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customXml" Target="../../customXml/item10.xml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customXml" Target="../../customXml/item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customXml" Target="../../customXml/item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customXml" Target="../../customXml/item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customXml" Target="../../customXml/item1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customXml" Target="../../customXml/item5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customXml" Target="../../customXml/item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customXml" Target="../../customXml/item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customXml" Target="../../customXml/item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8.xml"/><Relationship Id="rId1" Type="http://schemas.openxmlformats.org/officeDocument/2006/relationships/customXml" Target="../../customXml/item12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customXml" Target="../../customXml/item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customXml" Target="../../customXml/item15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customXml" Target="../../customXml/item1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customXml" Target="../../customXml/item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 descr="cover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75" y="-9144"/>
            <a:ext cx="12214327" cy="6866272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/>
              <a:t>Please insert Unrestrictedity note</a:t>
            </a:r>
            <a:endParaRPr lang="de-DE" dirty="0"/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3" name="Gerade Verbindung 3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94822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5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6861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2040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144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fr-FR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800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5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0"/>
            <a:ext cx="1219835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3766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8350" cy="6861907"/>
          </a:xfrm>
          <a:prstGeom prst="rect">
            <a:avLst/>
          </a:prstGeom>
          <a:solidFill>
            <a:srgbClr val="50BED7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fr-FR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9931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8208962" cy="47520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676800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40000"/>
            <a:ext cx="5472112" cy="475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40000"/>
            <a:ext cx="5472112" cy="475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160708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endParaRPr lang="fr-FR" dirty="0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440000"/>
            <a:ext cx="5472112" cy="475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440000"/>
            <a:ext cx="5472000" cy="230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88000"/>
            <a:ext cx="5472000" cy="230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3476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440000"/>
            <a:ext cx="5904000" cy="4752000"/>
          </a:xfr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746000"/>
            <a:ext cx="5472000" cy="1998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88000"/>
            <a:ext cx="5472000" cy="1998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8371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8208962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88000"/>
            <a:ext cx="8208962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URL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/>
              <a:t>Please insert Unrestrictedity note</a:t>
            </a:r>
            <a:endParaRPr lang="de-DE" dirty="0"/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64173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360045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40000"/>
            <a:ext cx="360000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40000"/>
            <a:ext cx="360000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40000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40000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88000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88000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2557672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40000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8208962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40000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  <a:endParaRPr lang="en-US" dirty="0"/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676800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40000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  <a:endParaRPr lang="en-US" dirty="0"/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403200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40000"/>
            <a:ext cx="403200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40000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2592000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40000"/>
            <a:ext cx="2736775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40000"/>
            <a:ext cx="2592387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40000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  <a:endParaRPr lang="en-US" dirty="0"/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8208962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88000"/>
            <a:ext cx="8208962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40000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40000"/>
            <a:ext cx="4032000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40000"/>
            <a:ext cx="4032000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88000"/>
            <a:ext cx="4032000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88000"/>
            <a:ext cx="4032000" cy="2304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40000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  <a:endParaRPr lang="en-US" dirty="0"/>
          </a:p>
        </p:txBody>
      </p:sp>
      <p:grpSp>
        <p:nvGrpSpPr>
          <p:cNvPr id="11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440000"/>
            <a:ext cx="7539354" cy="4752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/>
              <a:t>Click to edit the </a:t>
            </a:r>
            <a:r>
              <a:rPr lang="en-US" dirty="0" err="1"/>
              <a:t>toc</a:t>
            </a:r>
            <a:r>
              <a:rPr lang="en-US" dirty="0"/>
              <a:t> / contact</a:t>
            </a:r>
          </a:p>
          <a:p>
            <a:pPr lvl="1"/>
            <a:r>
              <a:rPr lang="en-US" dirty="0"/>
              <a:t>chapter</a:t>
            </a:r>
          </a:p>
          <a:p>
            <a:pPr lvl="2"/>
            <a:r>
              <a:rPr lang="en-US" dirty="0"/>
              <a:t>active chapter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40000"/>
            <a:ext cx="45144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9033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6800" cy="6857128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891286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3" name="Gerade Verbindung 3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05375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0043" y="6488113"/>
            <a:ext cx="1171127" cy="273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0DE9039-6415-4A9B-BD39-20CCF35C3A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7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891600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3080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3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9833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5548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endParaRPr lang="fr-FR" dirty="0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439999"/>
            <a:ext cx="7539354" cy="4752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/>
              <a:t>Click to edit the </a:t>
            </a:r>
            <a:r>
              <a:rPr lang="en-US" dirty="0" err="1"/>
              <a:t>toc</a:t>
            </a:r>
            <a:r>
              <a:rPr lang="en-US" dirty="0"/>
              <a:t> / contact</a:t>
            </a:r>
          </a:p>
          <a:p>
            <a:pPr lvl="1"/>
            <a:r>
              <a:rPr lang="en-US" dirty="0"/>
              <a:t>chapter</a:t>
            </a:r>
          </a:p>
          <a:p>
            <a:pPr lvl="2"/>
            <a:r>
              <a:rPr lang="en-US" dirty="0"/>
              <a:t>active chapter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39999"/>
            <a:ext cx="45144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021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40000"/>
            <a:ext cx="3887914" cy="4752000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40000"/>
            <a:ext cx="7539355" cy="4752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/>
              <a:t>Click to edit the </a:t>
            </a:r>
            <a:r>
              <a:rPr lang="en-US" dirty="0" err="1"/>
              <a:t>toc</a:t>
            </a:r>
            <a:r>
              <a:rPr lang="en-US" dirty="0"/>
              <a:t> / contact</a:t>
            </a:r>
          </a:p>
          <a:p>
            <a:pPr lvl="1"/>
            <a:r>
              <a:rPr lang="en-US" dirty="0"/>
              <a:t>chapter</a:t>
            </a:r>
          </a:p>
          <a:p>
            <a:pPr lvl="2"/>
            <a:r>
              <a:rPr lang="en-US" dirty="0"/>
              <a:t>active chapter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4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9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42" Type="http://schemas.openxmlformats.org/officeDocument/2006/relationships/tags" Target="../tags/tag12.xml"/><Relationship Id="rId47" Type="http://schemas.openxmlformats.org/officeDocument/2006/relationships/tags" Target="../tags/tag17.xml"/><Relationship Id="rId50" Type="http://schemas.openxmlformats.org/officeDocument/2006/relationships/tags" Target="../tags/tag20.xml"/><Relationship Id="rId55" Type="http://schemas.openxmlformats.org/officeDocument/2006/relationships/tags" Target="../tags/tag2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38" Type="http://schemas.openxmlformats.org/officeDocument/2006/relationships/tags" Target="../tags/tag8.xml"/><Relationship Id="rId46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11.xml"/><Relationship Id="rId54" Type="http://schemas.openxmlformats.org/officeDocument/2006/relationships/tags" Target="../tags/tag2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37" Type="http://schemas.openxmlformats.org/officeDocument/2006/relationships/tags" Target="../tags/tag7.xml"/><Relationship Id="rId40" Type="http://schemas.openxmlformats.org/officeDocument/2006/relationships/tags" Target="../tags/tag10.xml"/><Relationship Id="rId45" Type="http://schemas.openxmlformats.org/officeDocument/2006/relationships/tags" Target="../tags/tag15.xml"/><Relationship Id="rId53" Type="http://schemas.openxmlformats.org/officeDocument/2006/relationships/tags" Target="../tags/tag2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6.xml"/><Relationship Id="rId49" Type="http://schemas.openxmlformats.org/officeDocument/2006/relationships/tags" Target="../tags/tag19.xml"/><Relationship Id="rId57" Type="http://schemas.openxmlformats.org/officeDocument/2006/relationships/tags" Target="../tags/tag2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4" Type="http://schemas.openxmlformats.org/officeDocument/2006/relationships/tags" Target="../tags/tag14.xml"/><Relationship Id="rId52" Type="http://schemas.openxmlformats.org/officeDocument/2006/relationships/tags" Target="../tags/tag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5.xml"/><Relationship Id="rId43" Type="http://schemas.openxmlformats.org/officeDocument/2006/relationships/tags" Target="../tags/tag13.xml"/><Relationship Id="rId48" Type="http://schemas.openxmlformats.org/officeDocument/2006/relationships/tags" Target="../tags/tag18.xml"/><Relationship Id="rId56" Type="http://schemas.openxmlformats.org/officeDocument/2006/relationships/tags" Target="../tags/tag26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2"/>
            </p:custDataLst>
          </p:nvPr>
        </p:nvSpPr>
        <p:spPr bwMode="auto">
          <a:xfrm>
            <a:off x="0" y="-1"/>
            <a:ext cx="1219835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7468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3"/>
            </p:custDataLst>
          </p:nvPr>
        </p:nvSpPr>
        <p:spPr bwMode="auto">
          <a:xfrm>
            <a:off x="627063" y="1441451"/>
            <a:ext cx="8208962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072" name="cdtMasterTags_CL1 Id3072"/>
          <p:cNvCxnSpPr/>
          <p:nvPr userDrawn="1"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 userDrawn="1"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 userDrawn="1"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 userDrawn="1"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 userDrawn="1"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 userDrawn="1"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 userDrawn="1"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 userDrawn="1"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 userDrawn="1"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cdtTextBox 11 Id18"/>
          <p:cNvSpPr txBox="1"/>
          <p:nvPr userDrawn="1">
            <p:custDataLst>
              <p:tags r:id="rId57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noProof="0" dirty="0">
                <a:solidFill>
                  <a:srgbClr val="3FA4B5"/>
                </a:solidFill>
              </a:rPr>
              <a:t>Page </a:t>
            </a:r>
            <a:fld id="{91E7552C-A157-4A4F-8E99-698C0325FC94}" type="slidenum">
              <a:rPr lang="de-DE" sz="1000" noProof="0" smtClean="0">
                <a:solidFill>
                  <a:srgbClr val="3FA4B5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1000" noProof="0" dirty="0">
              <a:solidFill>
                <a:srgbClr val="3FA4B5"/>
              </a:solidFill>
            </a:endParaRPr>
          </a:p>
        </p:txBody>
      </p:sp>
      <p:grpSp>
        <p:nvGrpSpPr>
          <p:cNvPr id="67" name="Gruppieren 66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68" name="Gerade Verbindung 67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78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79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0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81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4" name="Picture 53" descr="city-illustration.png"/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007" y="5877272"/>
            <a:ext cx="9896736" cy="1016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8" r:id="rId3"/>
    <p:sldLayoutId id="2147483709" r:id="rId4"/>
    <p:sldLayoutId id="2147483710" r:id="rId5"/>
    <p:sldLayoutId id="2147483711" r:id="rId6"/>
    <p:sldLayoutId id="2147483703" r:id="rId7"/>
    <p:sldLayoutId id="2147483679" r:id="rId8"/>
    <p:sldLayoutId id="2147483695" r:id="rId9"/>
    <p:sldLayoutId id="2147483705" r:id="rId10"/>
    <p:sldLayoutId id="2147483706" r:id="rId11"/>
    <p:sldLayoutId id="2147483713" r:id="rId12"/>
    <p:sldLayoutId id="2147483712" r:id="rId13"/>
    <p:sldLayoutId id="2147483670" r:id="rId14"/>
    <p:sldLayoutId id="2147483692" r:id="rId15"/>
    <p:sldLayoutId id="2147483696" r:id="rId16"/>
    <p:sldLayoutId id="2147483707" r:id="rId17"/>
    <p:sldLayoutId id="2147483715" r:id="rId18"/>
    <p:sldLayoutId id="2147483683" r:id="rId19"/>
    <p:sldLayoutId id="2147483681" r:id="rId20"/>
    <p:sldLayoutId id="2147483697" r:id="rId21"/>
    <p:sldLayoutId id="2147483691" r:id="rId22"/>
    <p:sldLayoutId id="2147483693" r:id="rId23"/>
    <p:sldLayoutId id="2147483684" r:id="rId24"/>
    <p:sldLayoutId id="2147483685" r:id="rId25"/>
    <p:sldLayoutId id="2147483694" r:id="rId26"/>
    <p:sldLayoutId id="2147483686" r:id="rId27"/>
    <p:sldLayoutId id="2147483688" r:id="rId28"/>
    <p:sldLayoutId id="2147483704" r:id="rId29"/>
    <p:sldLayoutId id="2147483716" r:id="rId30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FE0F6-434D-A240-8E31-FAF291640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09"/>
          <a:stretch/>
        </p:blipFill>
        <p:spPr>
          <a:xfrm>
            <a:off x="0" y="-599019"/>
            <a:ext cx="12198350" cy="6194547"/>
          </a:xfrm>
          <a:prstGeom prst="rect">
            <a:avLst/>
          </a:prstGeom>
        </p:spPr>
      </p:pic>
      <p:grpSp>
        <p:nvGrpSpPr>
          <p:cNvPr id="14" name="Group 33">
            <a:extLst>
              <a:ext uri="{FF2B5EF4-FFF2-40B4-BE49-F238E27FC236}">
                <a16:creationId xmlns:a16="http://schemas.microsoft.com/office/drawing/2014/main" id="{71139019-6462-4E51-9D61-B062B140A2A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8535" y="184670"/>
            <a:ext cx="2159000" cy="914400"/>
            <a:chOff x="6019" y="204"/>
            <a:chExt cx="1360" cy="576"/>
          </a:xfrm>
        </p:grpSpPr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DA712F7B-2B8D-4FDA-A549-A9F14AA3742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34">
              <a:extLst>
                <a:ext uri="{FF2B5EF4-FFF2-40B4-BE49-F238E27FC236}">
                  <a16:creationId xmlns:a16="http://schemas.microsoft.com/office/drawing/2014/main" id="{C40C0628-F636-4761-A5C8-E5FB5EE0C8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35">
              <a:extLst>
                <a:ext uri="{FF2B5EF4-FFF2-40B4-BE49-F238E27FC236}">
                  <a16:creationId xmlns:a16="http://schemas.microsoft.com/office/drawing/2014/main" id="{5D9EDE4F-90FC-4ABF-AFD5-89DDCB6C8D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6">
              <a:extLst>
                <a:ext uri="{FF2B5EF4-FFF2-40B4-BE49-F238E27FC236}">
                  <a16:creationId xmlns:a16="http://schemas.microsoft.com/office/drawing/2014/main" id="{2CB58991-CFD7-47F6-BBEA-7D3E8A09A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7">
              <a:extLst>
                <a:ext uri="{FF2B5EF4-FFF2-40B4-BE49-F238E27FC236}">
                  <a16:creationId xmlns:a16="http://schemas.microsoft.com/office/drawing/2014/main" id="{70E2C7FB-C48E-4062-AE59-1B89AAF11D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8">
              <a:extLst>
                <a:ext uri="{FF2B5EF4-FFF2-40B4-BE49-F238E27FC236}">
                  <a16:creationId xmlns:a16="http://schemas.microsoft.com/office/drawing/2014/main" id="{8894012A-BC75-4486-BF57-0F2874F3BF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920F37AB-CD0C-4BBE-8215-69B6ABCE80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id="{ABA34018-744C-43BB-B325-1F710A9D77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id="{BDAD911C-8B15-4578-9B3E-10F9E8DB6C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id="{797A8C79-ECBA-4AC9-A626-323F295B31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3">
              <a:extLst>
                <a:ext uri="{FF2B5EF4-FFF2-40B4-BE49-F238E27FC236}">
                  <a16:creationId xmlns:a16="http://schemas.microsoft.com/office/drawing/2014/main" id="{3C3F2973-EADB-4079-958A-DCEC18EE0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4">
              <a:extLst>
                <a:ext uri="{FF2B5EF4-FFF2-40B4-BE49-F238E27FC236}">
                  <a16:creationId xmlns:a16="http://schemas.microsoft.com/office/drawing/2014/main" id="{A0413CFD-C41A-49E6-9088-E15153967D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5">
              <a:extLst>
                <a:ext uri="{FF2B5EF4-FFF2-40B4-BE49-F238E27FC236}">
                  <a16:creationId xmlns:a16="http://schemas.microsoft.com/office/drawing/2014/main" id="{0F22903D-4FE1-4053-9E3E-8C3819F13A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6">
              <a:extLst>
                <a:ext uri="{FF2B5EF4-FFF2-40B4-BE49-F238E27FC236}">
                  <a16:creationId xmlns:a16="http://schemas.microsoft.com/office/drawing/2014/main" id="{14C17297-6A09-473C-92EC-31F2762039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F7CA1F72-2AEC-49BB-A9E5-9580EC1459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E96AD07D-3EBB-4013-A764-05EA132DBB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49">
              <a:extLst>
                <a:ext uri="{FF2B5EF4-FFF2-40B4-BE49-F238E27FC236}">
                  <a16:creationId xmlns:a16="http://schemas.microsoft.com/office/drawing/2014/main" id="{8F9938E8-940A-4ABA-A033-28DACF767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0">
              <a:extLst>
                <a:ext uri="{FF2B5EF4-FFF2-40B4-BE49-F238E27FC236}">
                  <a16:creationId xmlns:a16="http://schemas.microsoft.com/office/drawing/2014/main" id="{E83E0585-4AC6-4135-A088-D7ACC210A8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1">
              <a:extLst>
                <a:ext uri="{FF2B5EF4-FFF2-40B4-BE49-F238E27FC236}">
                  <a16:creationId xmlns:a16="http://schemas.microsoft.com/office/drawing/2014/main" id="{85B53008-B1CA-444A-85DA-DB114E624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2">
              <a:extLst>
                <a:ext uri="{FF2B5EF4-FFF2-40B4-BE49-F238E27FC236}">
                  <a16:creationId xmlns:a16="http://schemas.microsoft.com/office/drawing/2014/main" id="{189DF9E5-3618-4CC2-9352-528E54BFA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EC41E7CA-6EC7-4D7F-861F-B4DF4C48EF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4">
              <a:extLst>
                <a:ext uri="{FF2B5EF4-FFF2-40B4-BE49-F238E27FC236}">
                  <a16:creationId xmlns:a16="http://schemas.microsoft.com/office/drawing/2014/main" id="{6F597839-BD03-44E6-84A8-5285821FAF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5">
              <a:extLst>
                <a:ext uri="{FF2B5EF4-FFF2-40B4-BE49-F238E27FC236}">
                  <a16:creationId xmlns:a16="http://schemas.microsoft.com/office/drawing/2014/main" id="{CBE0D12D-1E10-49A8-B6A0-B6A783E49D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56">
              <a:extLst>
                <a:ext uri="{FF2B5EF4-FFF2-40B4-BE49-F238E27FC236}">
                  <a16:creationId xmlns:a16="http://schemas.microsoft.com/office/drawing/2014/main" id="{045997A2-E938-4D61-9D74-E20E19E2D7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57">
              <a:extLst>
                <a:ext uri="{FF2B5EF4-FFF2-40B4-BE49-F238E27FC236}">
                  <a16:creationId xmlns:a16="http://schemas.microsoft.com/office/drawing/2014/main" id="{029C7854-0AA1-444A-BF02-E0BCE097B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58">
              <a:extLst>
                <a:ext uri="{FF2B5EF4-FFF2-40B4-BE49-F238E27FC236}">
                  <a16:creationId xmlns:a16="http://schemas.microsoft.com/office/drawing/2014/main" id="{FE69DF9F-BF67-4754-8EC7-4127A10A79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59">
              <a:extLst>
                <a:ext uri="{FF2B5EF4-FFF2-40B4-BE49-F238E27FC236}">
                  <a16:creationId xmlns:a16="http://schemas.microsoft.com/office/drawing/2014/main" id="{83A0DCDC-7A7B-460C-8490-DEBB305FE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2" name="cdtRectangle 115 Id57350">
            <a:extLst>
              <a:ext uri="{FF2B5EF4-FFF2-40B4-BE49-F238E27FC236}">
                <a16:creationId xmlns:a16="http://schemas.microsoft.com/office/drawing/2014/main" id="{10F6273E-328B-4F8A-A2D2-4462F9F644A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ltGray">
          <a:xfrm>
            <a:off x="14499" y="4545124"/>
            <a:ext cx="9793088" cy="1047652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4400" b="1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2400" kern="0" dirty="0"/>
              <a:t>Infrastructure Optimization and Total Energy Management:</a:t>
            </a:r>
          </a:p>
          <a:p>
            <a:r>
              <a:rPr lang="en-US" sz="2400" b="0" kern="0" dirty="0"/>
              <a:t>Utilizing Performance Contracting – Town of Camden</a:t>
            </a:r>
          </a:p>
        </p:txBody>
      </p:sp>
    </p:spTree>
    <p:extLst>
      <p:ext uri="{BB962C8B-B14F-4D97-AF65-F5344CB8AC3E}">
        <p14:creationId xmlns:p14="http://schemas.microsoft.com/office/powerpoint/2010/main" val="296642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A6F0-EF5C-44F2-818E-86C76A66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Camden Library: Potential FIMs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C02C4-DD02-46A3-BCCE-626529FB74AE}"/>
              </a:ext>
            </a:extLst>
          </p:cNvPr>
          <p:cNvSpPr txBox="1"/>
          <p:nvPr/>
        </p:nvSpPr>
        <p:spPr>
          <a:xfrm>
            <a:off x="590563" y="1440000"/>
            <a:ext cx="5508612" cy="42572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Lighting and controls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Retrofit or replace all interior lighting to LED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Install programmable controls and wireless dimmers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Building Envelope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Weather stripping on external building doors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Insulate attic and walls that need to improved 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Additional Improvements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Install new propane boiler to replace current oil burner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Install new building automation system and implementing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energy saving control strategies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Install O2 prime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pic>
        <p:nvPicPr>
          <p:cNvPr id="2050" name="Picture 2" descr="Camden Public Library | Coast of Maine Photography by Benjamin Williamson">
            <a:extLst>
              <a:ext uri="{FF2B5EF4-FFF2-40B4-BE49-F238E27FC236}">
                <a16:creationId xmlns:a16="http://schemas.microsoft.com/office/drawing/2014/main" id="{0C902112-1535-4997-958B-BDE0DEDE0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56" y="1433713"/>
            <a:ext cx="5366513" cy="35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3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F7C7-CE50-428E-B5ED-4EF079C7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8350" cy="1268761"/>
          </a:xfrm>
        </p:spPr>
        <p:txBody>
          <a:bodyPr/>
          <a:lstStyle/>
          <a:p>
            <a:r>
              <a:rPr lang="en-US" dirty="0"/>
              <a:t>Potential Projects for the Town of Camden: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pSpPr>
            <a:grpSpLocks/>
          </p:cNvGrpSpPr>
          <p:nvPr/>
        </p:nvGrpSpPr>
        <p:grpSpPr bwMode="auto">
          <a:xfrm>
            <a:off x="4340873" y="1193225"/>
            <a:ext cx="3609529" cy="4518115"/>
            <a:chOff x="-2" y="-29"/>
            <a:chExt cx="1140" cy="20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52" y="-29"/>
              <a:ext cx="186" cy="2002"/>
            </a:xfrm>
            <a:prstGeom prst="rect">
              <a:avLst/>
            </a:prstGeom>
            <a:solidFill>
              <a:srgbClr val="EEECE1">
                <a:lumMod val="40000"/>
                <a:lumOff val="60000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vert="eaVert"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OPTION 2 PROJECT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000000-0008-0000-0000-000004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-29"/>
              <a:ext cx="907" cy="288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Annual Contribution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Town = $60,000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Verdana" pitchFamily="34" charset="0"/>
                </a:rPr>
                <a:t>Library = $26,000</a:t>
              </a:r>
              <a:b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</a:b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000000-0008-0000-0000-000005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7"/>
              <a:ext cx="907" cy="16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Energy &amp; Operational Savings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$</a:t>
              </a:r>
              <a:r>
                <a:rPr lang="en-US" sz="1000" b="1" kern="0" dirty="0">
                  <a:solidFill>
                    <a:srgbClr val="FFFFFF"/>
                  </a:solidFill>
                  <a:latin typeface="Verdana" pitchFamily="34" charset="0"/>
                </a:rPr>
                <a:t>47,000 (22%)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00000-0008-0000-0000-000006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56"/>
              <a:ext cx="906" cy="1511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Option 2 Total Project Cost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$2,040,000</a:t>
              </a:r>
            </a:p>
            <a:p>
              <a:pPr marL="171450" lvl="0" indent="-17145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US" kern="0" dirty="0">
                <a:solidFill>
                  <a:sysClr val="window" lastClr="FFFFFF"/>
                </a:solidFill>
                <a:latin typeface="+mj-lt"/>
              </a:endParaRP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Lighting Retrofit @ All Buildings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Lighting Controls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Parking Lot Lights @ Snow Bowl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Heat Pumps @ Public Safety &amp; Public Works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Basement Membrane @ Opera House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Building Weatherization @ All Buildings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Windows @ Snow Bowl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Attic Insulation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Building Automation System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Boiler Replacement and Fuel Conversion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O2 Prime @ Library &amp; Town Office</a:t>
              </a:r>
            </a:p>
            <a:p>
              <a:pPr marL="171450" indent="-17145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Geothermal Heating and Cooling System @ Snow Bowl</a:t>
              </a:r>
            </a:p>
            <a:p>
              <a:pPr lvl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en-US" sz="1050" i="1" kern="0" dirty="0">
                  <a:solidFill>
                    <a:schemeClr val="accent3"/>
                  </a:solidFill>
                  <a:latin typeface="Verdana" pitchFamily="34" charset="0"/>
                </a:rPr>
                <a:t>X Roof Replacement @ Opera House</a:t>
              </a:r>
            </a:p>
            <a:p>
              <a:pPr lvl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ysClr val="window" lastClr="FFFFFF"/>
                </a:solidFill>
                <a:latin typeface="Verdana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pSpPr>
            <a:grpSpLocks/>
          </p:cNvGrpSpPr>
          <p:nvPr/>
        </p:nvGrpSpPr>
        <p:grpSpPr bwMode="auto">
          <a:xfrm>
            <a:off x="8139173" y="1219056"/>
            <a:ext cx="3612531" cy="4506055"/>
            <a:chOff x="0" y="-10"/>
            <a:chExt cx="1138" cy="189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52" y="0"/>
              <a:ext cx="186" cy="1880"/>
            </a:xfrm>
            <a:prstGeom prst="rect">
              <a:avLst/>
            </a:prstGeom>
            <a:solidFill>
              <a:srgbClr val="EEECE1">
                <a:lumMod val="40000"/>
                <a:lumOff val="60000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vert="eaVert"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OPTION 3 PROJECT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000000-0008-0000-0000-000004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0"/>
              <a:ext cx="905" cy="261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Verdana" pitchFamily="34" charset="0"/>
                </a:rPr>
                <a:t>Annual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Contribution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Town = $</a:t>
              </a:r>
              <a:r>
                <a:rPr lang="en-US" sz="1200" b="1" kern="0" dirty="0">
                  <a:solidFill>
                    <a:srgbClr val="FFFFFF"/>
                  </a:solidFill>
                  <a:latin typeface="Verdana" pitchFamily="34" charset="0"/>
                </a:rPr>
                <a:t>46,000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Library = $26,000</a:t>
              </a:r>
              <a:b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</a:b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000000-0008-0000-0000-000005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4"/>
              <a:ext cx="905" cy="16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Energy &amp; Operational Savings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$</a:t>
              </a:r>
              <a:r>
                <a:rPr lang="en-US" sz="1000" b="1" kern="0" dirty="0">
                  <a:solidFill>
                    <a:srgbClr val="FFFFFF"/>
                  </a:solidFill>
                  <a:latin typeface="Verdana" pitchFamily="34" charset="0"/>
                </a:rPr>
                <a:t>45,000 (20%)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000000-0008-0000-0000-000006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"/>
              <a:ext cx="906" cy="1436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Option 3 Total Project Cost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$1,810,000</a:t>
              </a:r>
              <a:endParaRPr lang="en-US" sz="800" kern="0" dirty="0">
                <a:solidFill>
                  <a:sysClr val="window" lastClr="FFFFFF"/>
                </a:solidFill>
              </a:endParaRPr>
            </a:p>
            <a:p>
              <a:pPr marL="171450" lvl="0" indent="-17145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US" kern="0" dirty="0">
                <a:solidFill>
                  <a:sysClr val="window" lastClr="FFFFFF"/>
                </a:solidFill>
                <a:latin typeface="+mj-lt"/>
              </a:endParaRP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Lighting Retrofit @ All Buildings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Lighting Controls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Parking Lot Lights @ Snow Bowl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Heat Pumps @ Public Safety &amp; Public Works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Basement Membrane @ Opera House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Building Weatherization @ All Buildings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Windows @ Snow Bowl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Attic Insulation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Building Automation System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Boiler Replacement and Fuel Conversion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O2 Prime @ Library &amp; Town Office</a:t>
              </a:r>
            </a:p>
            <a:p>
              <a:pPr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en-US" sz="1050" kern="0" dirty="0">
                  <a:solidFill>
                    <a:schemeClr val="accent3"/>
                  </a:solidFill>
                  <a:latin typeface="Verdana" pitchFamily="34" charset="0"/>
                </a:rPr>
                <a:t>X  Geothermal Heating and Cooling </a:t>
              </a:r>
            </a:p>
            <a:p>
              <a:pPr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en-US" sz="1050" kern="0" dirty="0">
                  <a:solidFill>
                    <a:schemeClr val="accent3"/>
                  </a:solidFill>
                  <a:latin typeface="Verdana" pitchFamily="34" charset="0"/>
                </a:rPr>
                <a:t>    System @ Snow Bowl</a:t>
              </a:r>
            </a:p>
            <a:p>
              <a:pPr marL="171450" indent="-17145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1050" kern="0" dirty="0">
                  <a:solidFill>
                    <a:schemeClr val="accent3"/>
                  </a:solidFill>
                  <a:latin typeface="Verdana" pitchFamily="34" charset="0"/>
                </a:rPr>
                <a:t>Boiler Replacement @ Snow Bowl</a:t>
              </a:r>
            </a:p>
            <a:p>
              <a:pPr marL="171450" indent="-17145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1050" kern="0" dirty="0">
                  <a:solidFill>
                    <a:schemeClr val="accent3"/>
                  </a:solidFill>
                  <a:latin typeface="Verdana" pitchFamily="34" charset="0"/>
                </a:rPr>
                <a:t>Roof Replacement @ Opera House</a:t>
              </a:r>
            </a:p>
            <a:p>
              <a:pPr marL="171450" indent="-17145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endParaRPr lang="en-US" sz="1000" kern="0" dirty="0">
                <a:solidFill>
                  <a:schemeClr val="accent3"/>
                </a:solidFill>
                <a:latin typeface="Verdana" pitchFamily="34" charset="0"/>
              </a:endParaRPr>
            </a:p>
            <a:p>
              <a:pPr marR="0" lvl="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000" kern="0" dirty="0">
                <a:solidFill>
                  <a:sysClr val="window" lastClr="FFFFFF"/>
                </a:solidFill>
                <a:latin typeface="Verdana" pitchFamily="34" charset="0"/>
              </a:endParaRPr>
            </a:p>
            <a:p>
              <a:pPr lvl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+mj-lt"/>
              </a:endParaRPr>
            </a:p>
            <a:p>
              <a:pPr lvl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+mj-lt"/>
              </a:endParaRPr>
            </a:p>
            <a:p>
              <a:pPr lvl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+mj-lt"/>
              </a:endParaRPr>
            </a:p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pSpPr>
            <a:grpSpLocks/>
          </p:cNvGrpSpPr>
          <p:nvPr/>
        </p:nvGrpSpPr>
        <p:grpSpPr bwMode="auto">
          <a:xfrm>
            <a:off x="518555" y="1196752"/>
            <a:ext cx="3646228" cy="4528359"/>
            <a:chOff x="-1" y="0"/>
            <a:chExt cx="1139" cy="19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52" y="0"/>
              <a:ext cx="186" cy="1973"/>
            </a:xfrm>
            <a:prstGeom prst="rect">
              <a:avLst/>
            </a:prstGeom>
            <a:solidFill>
              <a:srgbClr val="EEECE1">
                <a:lumMod val="40000"/>
                <a:lumOff val="60000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vert="eaVert"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OPTION 1 PROJECT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000000-0008-0000-0000-000004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9"/>
              <a:ext cx="906" cy="272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Annual Contribution</a:t>
              </a:r>
              <a:endParaRPr lang="en-US" sz="1200" b="1" kern="0" dirty="0">
                <a:solidFill>
                  <a:srgbClr val="FFFFFF"/>
                </a:solidFill>
                <a:latin typeface="Verdana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Town = $79,000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Verdana" pitchFamily="34" charset="0"/>
                </a:rPr>
                <a:t>Library = $26,000</a:t>
              </a:r>
              <a:b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</a:b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000000-0008-0000-0000-000005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3"/>
              <a:ext cx="905" cy="164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Energy &amp; Operational Savings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$</a:t>
              </a:r>
              <a:r>
                <a:rPr lang="en-US" sz="1000" b="1" kern="0" dirty="0">
                  <a:solidFill>
                    <a:srgbClr val="FFFFFF"/>
                  </a:solidFill>
                  <a:latin typeface="Verdana" pitchFamily="34" charset="0"/>
                </a:rPr>
                <a:t>47,000 (22%)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000000-0008-0000-0000-000006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1"/>
              <a:ext cx="906" cy="1486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Option 1 Total Project Cost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$2,308,000</a:t>
              </a:r>
            </a:p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 dirty="0">
                <a:solidFill>
                  <a:sysClr val="window" lastClr="FFFFFF"/>
                </a:solidFill>
                <a:latin typeface="Verdana" pitchFamily="34" charset="0"/>
              </a:endParaRP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Lighting Retrofit @ All Buildings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Lighting Controls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Parking Lot Lights @ Snow Bowl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Heat Pumps @ Public Safety &amp; Public Works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Basement Membrane @ Opera House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Building Weatherization @ All Buildings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Windows @ Snow Bowl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Attic Insulation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New Building Automation System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Boiler Replacement and Fuel Conversion @ Library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ysClr val="window" lastClr="FFFFFF"/>
                  </a:solidFill>
                  <a:latin typeface="Verdana" pitchFamily="34" charset="0"/>
                </a:rPr>
                <a:t>O2 Prime @ Library &amp; Town Office</a:t>
              </a:r>
            </a:p>
            <a:p>
              <a:pPr marL="171450" indent="-17145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1050" kern="0" dirty="0">
                  <a:solidFill>
                    <a:schemeClr val="accent3"/>
                  </a:solidFill>
                  <a:latin typeface="Verdana" pitchFamily="34" charset="0"/>
                </a:rPr>
                <a:t>Geothermal Heating and Cooling System @ Snow Bowl</a:t>
              </a:r>
            </a:p>
            <a:p>
              <a:pPr marL="171450" marR="0" lvl="0" indent="-17145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1050" kern="0" dirty="0">
                  <a:solidFill>
                    <a:schemeClr val="accent3"/>
                  </a:solidFill>
                  <a:latin typeface="Verdana" pitchFamily="34" charset="0"/>
                </a:rPr>
                <a:t>Roof Replacement @ Opera House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000" kern="0" dirty="0">
                <a:solidFill>
                  <a:sysClr val="window" lastClr="FFFFFF"/>
                </a:solidFill>
                <a:latin typeface="Verdana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52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8B673-139F-4B5E-983D-4C8294B9B6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8350" cy="1439863"/>
          </a:xfrm>
        </p:spPr>
        <p:txBody>
          <a:bodyPr/>
          <a:lstStyle/>
          <a:p>
            <a:r>
              <a:rPr lang="en-US" dirty="0"/>
              <a:t>Carbon Reduction and Cost Savings Summary by Location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B09D937-A41E-4A0F-BE74-6FA75BFCF6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621436"/>
              </p:ext>
            </p:extLst>
          </p:nvPr>
        </p:nvGraphicFramePr>
        <p:xfrm>
          <a:off x="158515" y="836711"/>
          <a:ext cx="6444716" cy="566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212A09C-C54D-41C3-AAB1-FBA6CB48B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752108"/>
              </p:ext>
            </p:extLst>
          </p:nvPr>
        </p:nvGraphicFramePr>
        <p:xfrm>
          <a:off x="5739135" y="836712"/>
          <a:ext cx="6614331" cy="566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787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Pentagon 4"/>
          <p:cNvSpPr/>
          <p:nvPr/>
        </p:nvSpPr>
        <p:spPr bwMode="auto">
          <a:xfrm>
            <a:off x="590563" y="3471435"/>
            <a:ext cx="4369774" cy="1122210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 bwMode="auto">
          <a:xfrm>
            <a:off x="4515000" y="3471435"/>
            <a:ext cx="2664662" cy="1122210"/>
          </a:xfrm>
          <a:prstGeom prst="chevron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 bwMode="auto">
          <a:xfrm>
            <a:off x="6722816" y="3471435"/>
            <a:ext cx="2688728" cy="1122210"/>
          </a:xfrm>
          <a:prstGeom prst="chevron">
            <a:avLst/>
          </a:prstGeom>
          <a:solidFill>
            <a:srgbClr val="B5005B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 bwMode="auto">
          <a:xfrm>
            <a:off x="8943491" y="3471435"/>
            <a:ext cx="2808312" cy="1122210"/>
          </a:xfrm>
          <a:prstGeom prst="chevron">
            <a:avLst/>
          </a:prstGeom>
          <a:solidFill>
            <a:srgbClr val="2BA3BC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3144" y="3835495"/>
            <a:ext cx="137807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Detailed </a:t>
            </a:r>
          </a:p>
          <a:p>
            <a:pPr algn="ctr"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6569" y="3895906"/>
            <a:ext cx="4140458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Preliminary 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9978" y="3898518"/>
            <a:ext cx="172155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11544" y="3935094"/>
            <a:ext cx="219726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Guarantee Phase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90704" y="2136046"/>
            <a:ext cx="11336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rgbClr val="006487"/>
                </a:solidFill>
              </a:rPr>
              <a:t>RFP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19507" y="2567257"/>
            <a:ext cx="151567" cy="1125059"/>
            <a:chOff x="573327" y="2699350"/>
            <a:chExt cx="151567" cy="1125059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649110" y="2699350"/>
              <a:ext cx="0" cy="973491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64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Oval 19"/>
            <p:cNvSpPr>
              <a:spLocks noChangeAspect="1"/>
            </p:cNvSpPr>
            <p:nvPr/>
          </p:nvSpPr>
          <p:spPr bwMode="auto">
            <a:xfrm>
              <a:off x="573327" y="3672841"/>
              <a:ext cx="151567" cy="151568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006487"/>
              </a:solidFill>
            </a:ln>
            <a:effec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8805" y="2698062"/>
            <a:ext cx="151567" cy="994254"/>
            <a:chOff x="573327" y="2830155"/>
            <a:chExt cx="151567" cy="994254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649110" y="2830155"/>
              <a:ext cx="0" cy="84268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Oval 22"/>
            <p:cNvSpPr>
              <a:spLocks noChangeAspect="1"/>
            </p:cNvSpPr>
            <p:nvPr/>
          </p:nvSpPr>
          <p:spPr bwMode="auto">
            <a:xfrm>
              <a:off x="573327" y="3672841"/>
              <a:ext cx="151567" cy="151568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chemeClr val="accent3"/>
              </a:solidFill>
            </a:ln>
            <a:effec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911810" y="2136046"/>
            <a:ext cx="24446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3"/>
                </a:solidFill>
              </a:rPr>
              <a:t>Letter of Intent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3"/>
                </a:solidFill>
              </a:rPr>
              <a:t>(LOI)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88670" y="4593645"/>
            <a:ext cx="0" cy="41287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00648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1980422" y="4593645"/>
            <a:ext cx="0" cy="41287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00648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3135687" y="4593645"/>
            <a:ext cx="0" cy="41287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00648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3974939" y="4593645"/>
            <a:ext cx="0" cy="41287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00648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>
          <a:xfrm>
            <a:off x="471161" y="5032785"/>
            <a:ext cx="1133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006487"/>
                </a:solidFill>
              </a:rPr>
              <a:t>Conceptional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006487"/>
                </a:solidFill>
              </a:rPr>
              <a:t>Presentation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90663" y="5032785"/>
            <a:ext cx="1398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006487"/>
                </a:solidFill>
              </a:rPr>
              <a:t>Feasibility Study Presentation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714799" y="5032785"/>
            <a:ext cx="10319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006487"/>
                </a:solidFill>
              </a:rPr>
              <a:t>Preliminary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006487"/>
                </a:solidFill>
              </a:rPr>
              <a:t>Audit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99926" y="5032785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006487"/>
                </a:solidFill>
              </a:rPr>
              <a:t>RFP 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006487"/>
                </a:solidFill>
              </a:rPr>
              <a:t>Response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811143" y="4567382"/>
            <a:ext cx="0" cy="41287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EB78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5173944" y="5006522"/>
            <a:ext cx="1284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EB780A"/>
                </a:solidFill>
              </a:rPr>
              <a:t>Investment Grade Audit (IGA)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8043391" y="4593645"/>
            <a:ext cx="0" cy="41287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B5005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7208839" y="5032785"/>
            <a:ext cx="1626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B5005B"/>
                </a:solidFill>
              </a:rPr>
              <a:t>Planning, Installation, Project Management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232546" y="2567257"/>
            <a:ext cx="151567" cy="1125059"/>
            <a:chOff x="573327" y="2699350"/>
            <a:chExt cx="151567" cy="1125059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649110" y="2699350"/>
              <a:ext cx="0" cy="973491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B5005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573327" y="3672841"/>
              <a:ext cx="151567" cy="151568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B5005B"/>
              </a:solidFill>
            </a:ln>
            <a:effec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927267" y="2136046"/>
            <a:ext cx="11336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rgbClr val="B5005B"/>
                </a:solidFill>
              </a:rPr>
              <a:t>Contract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500799" y="2893026"/>
            <a:ext cx="151567" cy="799290"/>
            <a:chOff x="573327" y="3025119"/>
            <a:chExt cx="151567" cy="799290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649110" y="3025119"/>
              <a:ext cx="0" cy="647722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2BA3B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>
              <a:spLocks noChangeAspect="1"/>
            </p:cNvSpPr>
            <p:nvPr/>
          </p:nvSpPr>
          <p:spPr bwMode="auto">
            <a:xfrm>
              <a:off x="573327" y="3672841"/>
              <a:ext cx="151567" cy="151568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2BA3BC"/>
              </a:solidFill>
            </a:ln>
            <a:effec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9195519" y="2136046"/>
            <a:ext cx="2006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rgbClr val="2BA3BC"/>
                </a:solidFill>
              </a:rPr>
              <a:t>Change of Usage, Consumption, Accounting.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10353276" y="4576752"/>
            <a:ext cx="0" cy="41287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2BA3B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Rectangle 46"/>
          <p:cNvSpPr/>
          <p:nvPr/>
        </p:nvSpPr>
        <p:spPr>
          <a:xfrm>
            <a:off x="9928349" y="5015892"/>
            <a:ext cx="1594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rgbClr val="2BA3BC"/>
                </a:solidFill>
              </a:rPr>
              <a:t>Investment Grade Audit (IGA)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535269" y="1711539"/>
            <a:ext cx="1557063" cy="3539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bg1"/>
                </a:solidFill>
              </a:rPr>
              <a:t>WE ARE HERE</a:t>
            </a:r>
          </a:p>
        </p:txBody>
      </p:sp>
      <p:pic>
        <p:nvPicPr>
          <p:cNvPr id="52" name="Picture 51" descr="handshak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97" y="2537283"/>
            <a:ext cx="797263" cy="7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3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83520" y="1028700"/>
            <a:ext cx="9144000" cy="479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1570830" y="1162987"/>
            <a:ext cx="4427982" cy="21049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b="1" dirty="0" err="1">
              <a:solidFill>
                <a:schemeClr val="tx1"/>
              </a:solidFill>
            </a:endParaRPr>
          </a:p>
        </p:txBody>
      </p:sp>
      <p:pic>
        <p:nvPicPr>
          <p:cNvPr id="17" name="Picture 16" descr="sie_logo_petrol_rgb_L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311" y="3846990"/>
            <a:ext cx="1412240" cy="223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54471" y="1307528"/>
            <a:ext cx="39970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latin typeface="Verdana" pitchFamily="34" charset="0"/>
              </a:rPr>
              <a:t>Denny Webber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Market Manager ME &amp; NH</a:t>
            </a:r>
          </a:p>
          <a:p>
            <a:pPr eaLnBrk="0" hangingPunct="0">
              <a:spcBef>
                <a:spcPts val="0"/>
              </a:spcBef>
            </a:pPr>
            <a:r>
              <a:rPr lang="en-US" sz="1600" b="1" i="1" dirty="0">
                <a:solidFill>
                  <a:schemeClr val="tx1"/>
                </a:solidFill>
                <a:latin typeface="Verdana" pitchFamily="34" charset="0"/>
              </a:rPr>
              <a:t>Energy Performance Services</a:t>
            </a:r>
          </a:p>
          <a:p>
            <a:pPr eaLnBrk="0" hangingPunct="0">
              <a:spcBef>
                <a:spcPts val="0"/>
              </a:spcBef>
            </a:pPr>
            <a:r>
              <a:rPr lang="en-US" sz="1600" b="1" i="1" dirty="0">
                <a:solidFill>
                  <a:schemeClr val="tx1"/>
                </a:solidFill>
                <a:latin typeface="Verdana" pitchFamily="34" charset="0"/>
              </a:rPr>
              <a:t>Smart Infrastructure </a:t>
            </a:r>
          </a:p>
          <a:p>
            <a:pPr eaLnBrk="0" hangingPunct="0"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207-205-9149 mobile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Denny.Webber@siemens.com</a:t>
            </a:r>
          </a:p>
        </p:txBody>
      </p:sp>
      <p:grpSp>
        <p:nvGrpSpPr>
          <p:cNvPr id="7" name="Group 33">
            <a:extLst>
              <a:ext uri="{FF2B5EF4-FFF2-40B4-BE49-F238E27FC236}">
                <a16:creationId xmlns:a16="http://schemas.microsoft.com/office/drawing/2014/main" id="{815BBA58-14C6-E944-A72C-9663388D3B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18663" y="60488"/>
            <a:ext cx="2159000" cy="914400"/>
            <a:chOff x="6019" y="204"/>
            <a:chExt cx="1360" cy="576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3CC923CD-F98F-1042-ABDB-72EC07D2FC6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>
              <a:extLst>
                <a:ext uri="{FF2B5EF4-FFF2-40B4-BE49-F238E27FC236}">
                  <a16:creationId xmlns:a16="http://schemas.microsoft.com/office/drawing/2014/main" id="{B8B6CFB7-43C3-C343-B674-4DA1B2E551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778EB49F-85E1-244D-AC61-3E2D2F5F46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11FEBF88-4F93-424E-A1F9-9580A0F74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F1D05C91-26FC-2942-B659-EAD49E4F17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D6B63631-C72C-C847-ABAC-E8751091B5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C2C851C9-EF54-BF48-BC03-A05C6B2832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0">
              <a:extLst>
                <a:ext uri="{FF2B5EF4-FFF2-40B4-BE49-F238E27FC236}">
                  <a16:creationId xmlns:a16="http://schemas.microsoft.com/office/drawing/2014/main" id="{8F16F186-61C0-0A49-A542-9EF4FEAF1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1">
              <a:extLst>
                <a:ext uri="{FF2B5EF4-FFF2-40B4-BE49-F238E27FC236}">
                  <a16:creationId xmlns:a16="http://schemas.microsoft.com/office/drawing/2014/main" id="{329D2CF4-A98B-B249-A57F-A7D970FB7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2">
              <a:extLst>
                <a:ext uri="{FF2B5EF4-FFF2-40B4-BE49-F238E27FC236}">
                  <a16:creationId xmlns:a16="http://schemas.microsoft.com/office/drawing/2014/main" id="{78600FC8-1C45-B94C-AF75-81F5E059C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0B50441E-8716-304B-8185-DADCDDF6A8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4">
              <a:extLst>
                <a:ext uri="{FF2B5EF4-FFF2-40B4-BE49-F238E27FC236}">
                  <a16:creationId xmlns:a16="http://schemas.microsoft.com/office/drawing/2014/main" id="{412DCD05-BCC0-F04B-90D6-108562207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8B1110A5-BD8D-DD49-8CAE-040AA2CA5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6">
              <a:extLst>
                <a:ext uri="{FF2B5EF4-FFF2-40B4-BE49-F238E27FC236}">
                  <a16:creationId xmlns:a16="http://schemas.microsoft.com/office/drawing/2014/main" id="{D04D7D56-5504-E64C-8DA9-7474D9515A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399998D4-4798-944D-B5CD-4EAFE6494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C0A336C0-872A-D74F-BB04-3E5E30BC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9">
              <a:extLst>
                <a:ext uri="{FF2B5EF4-FFF2-40B4-BE49-F238E27FC236}">
                  <a16:creationId xmlns:a16="http://schemas.microsoft.com/office/drawing/2014/main" id="{D449F626-6004-B24E-BFB3-380540F5BE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09DD061F-43CA-084D-A95C-9696FB1A8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061A711A-9224-A240-B427-2F7F2D154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611F4EE8-6CD0-164F-BEB3-9B01372EBA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3">
              <a:extLst>
                <a:ext uri="{FF2B5EF4-FFF2-40B4-BE49-F238E27FC236}">
                  <a16:creationId xmlns:a16="http://schemas.microsoft.com/office/drawing/2014/main" id="{E19365FA-A7B2-BF49-AEF8-1DE933D94E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1CEDC17E-488E-974D-AF2D-8DD71AB00E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5">
              <a:extLst>
                <a:ext uri="{FF2B5EF4-FFF2-40B4-BE49-F238E27FC236}">
                  <a16:creationId xmlns:a16="http://schemas.microsoft.com/office/drawing/2014/main" id="{E14C35D8-FD7F-DD49-A1FE-46D3DBFD4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3CE91D3A-6366-B741-A37B-7DAA7BF2C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C13D41BB-3E06-5E45-A3E1-C17784C5D7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8">
              <a:extLst>
                <a:ext uri="{FF2B5EF4-FFF2-40B4-BE49-F238E27FC236}">
                  <a16:creationId xmlns:a16="http://schemas.microsoft.com/office/drawing/2014/main" id="{D77AEB49-CAAD-BE46-89FE-A88CFE0D5A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59">
              <a:extLst>
                <a:ext uri="{FF2B5EF4-FFF2-40B4-BE49-F238E27FC236}">
                  <a16:creationId xmlns:a16="http://schemas.microsoft.com/office/drawing/2014/main" id="{F45A10EF-98E4-EF4A-85AD-EA8B72B2F1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016A845-D30C-4613-976D-3954A908226E}"/>
              </a:ext>
            </a:extLst>
          </p:cNvPr>
          <p:cNvSpPr/>
          <p:nvPr/>
        </p:nvSpPr>
        <p:spPr bwMode="auto">
          <a:xfrm>
            <a:off x="6082453" y="1162987"/>
            <a:ext cx="4427982" cy="21049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latin typeface="Verdana" pitchFamily="34" charset="0"/>
              </a:rPr>
              <a:t>Elmer Arbogast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Energy Engineer ME &amp; NH</a:t>
            </a:r>
          </a:p>
          <a:p>
            <a:pPr eaLnBrk="0" hangingPunct="0">
              <a:spcBef>
                <a:spcPts val="0"/>
              </a:spcBef>
            </a:pPr>
            <a:r>
              <a:rPr lang="en-US" sz="1600" b="1" i="1" dirty="0">
                <a:solidFill>
                  <a:schemeClr val="tx1"/>
                </a:solidFill>
                <a:latin typeface="Verdana" pitchFamily="34" charset="0"/>
              </a:rPr>
              <a:t>Energy Performance Services</a:t>
            </a:r>
          </a:p>
          <a:p>
            <a:pPr eaLnBrk="0" hangingPunct="0">
              <a:spcBef>
                <a:spcPts val="0"/>
              </a:spcBef>
            </a:pPr>
            <a:r>
              <a:rPr lang="en-US" sz="1600" b="1" i="1" dirty="0">
                <a:solidFill>
                  <a:schemeClr val="tx1"/>
                </a:solidFill>
                <a:latin typeface="Verdana" pitchFamily="34" charset="0"/>
              </a:rPr>
              <a:t>Smart Infrastructure </a:t>
            </a:r>
          </a:p>
          <a:p>
            <a:pPr eaLnBrk="0" hangingPunct="0"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207-205-5954 mobile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Elmer.Arbogast@siemens.com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10729A-AB40-49C3-87EF-3439B4E83448}"/>
              </a:ext>
            </a:extLst>
          </p:cNvPr>
          <p:cNvSpPr/>
          <p:nvPr/>
        </p:nvSpPr>
        <p:spPr bwMode="auto">
          <a:xfrm>
            <a:off x="1570830" y="3412493"/>
            <a:ext cx="4427982" cy="21049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latin typeface="Verdana" pitchFamily="34" charset="0"/>
              </a:rPr>
              <a:t>Colleen Fissette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Energy Engineer ME &amp; NH</a:t>
            </a:r>
          </a:p>
          <a:p>
            <a:pPr eaLnBrk="0" hangingPunct="0">
              <a:spcBef>
                <a:spcPts val="0"/>
              </a:spcBef>
            </a:pPr>
            <a:r>
              <a:rPr lang="en-US" sz="1600" b="1" i="1" dirty="0">
                <a:solidFill>
                  <a:schemeClr val="tx1"/>
                </a:solidFill>
                <a:latin typeface="Verdana" pitchFamily="34" charset="0"/>
              </a:rPr>
              <a:t>Energy Performance Services</a:t>
            </a:r>
          </a:p>
          <a:p>
            <a:pPr eaLnBrk="0" hangingPunct="0">
              <a:spcBef>
                <a:spcPts val="0"/>
              </a:spcBef>
            </a:pPr>
            <a:r>
              <a:rPr lang="en-US" sz="1600" b="1" i="1" dirty="0">
                <a:solidFill>
                  <a:schemeClr val="tx1"/>
                </a:solidFill>
                <a:latin typeface="Verdana" pitchFamily="34" charset="0"/>
              </a:rPr>
              <a:t>Smart Infrastructure </a:t>
            </a:r>
          </a:p>
          <a:p>
            <a:pPr eaLnBrk="0" hangingPunct="0"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781-738-7147 mobile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Colleen.Fissette@siemens.com</a:t>
            </a:r>
          </a:p>
        </p:txBody>
      </p:sp>
    </p:spTree>
    <p:extLst>
      <p:ext uri="{BB962C8B-B14F-4D97-AF65-F5344CB8AC3E}">
        <p14:creationId xmlns:p14="http://schemas.microsoft.com/office/powerpoint/2010/main" val="145076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7028" y="1298779"/>
            <a:ext cx="82325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Utilizing Energy Performance Contracting: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Turnkey design/build project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Guaranteed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energy savings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No Change Orders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Comprehensive energy efficiency measures</a:t>
            </a:r>
          </a:p>
          <a:p>
            <a:pPr marL="344487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Comprehensive Program for the Town of Camden: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Identify potential improvements to existing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Guaranteed savings to help fund the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Leverage utility provided rebates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Financing term consistent with long-term contract with ESCO (Siemens)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4B39CB-FA55-CF44-AADA-97382F6E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8350" cy="1440000"/>
          </a:xfrm>
        </p:spPr>
        <p:txBody>
          <a:bodyPr/>
          <a:lstStyle/>
          <a:p>
            <a:r>
              <a:rPr lang="en-US" dirty="0">
                <a:solidFill>
                  <a:srgbClr val="28636B"/>
                </a:solidFill>
              </a:rPr>
              <a:t>Background: Town of Camden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5D068B-A009-D145-BAEC-5BC9412AABB3}"/>
              </a:ext>
            </a:extLst>
          </p:cNvPr>
          <p:cNvCxnSpPr>
            <a:cxnSpLocks/>
          </p:cNvCxnSpPr>
          <p:nvPr/>
        </p:nvCxnSpPr>
        <p:spPr bwMode="auto">
          <a:xfrm>
            <a:off x="1706687" y="1539233"/>
            <a:ext cx="0" cy="4043408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928062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Energy Management is </a:t>
            </a:r>
            <a:br>
              <a:rPr lang="en-US" dirty="0"/>
            </a:br>
            <a:r>
              <a:rPr lang="en-US" dirty="0"/>
              <a:t>Where Best Practices Intersect</a:t>
            </a:r>
          </a:p>
        </p:txBody>
      </p:sp>
      <p:sp>
        <p:nvSpPr>
          <p:cNvPr id="27" name="Rectangle 26"/>
          <p:cNvSpPr/>
          <p:nvPr>
            <p:custDataLst>
              <p:tags r:id="rId1"/>
            </p:custDataLst>
          </p:nvPr>
        </p:nvSpPr>
        <p:spPr bwMode="auto">
          <a:xfrm>
            <a:off x="1418655" y="1866291"/>
            <a:ext cx="2579370" cy="1886745"/>
          </a:xfrm>
          <a:prstGeom prst="rect">
            <a:avLst/>
          </a:prstGeom>
          <a:noFill/>
          <a:ln w="3175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4040" tIns="72020" rIns="144040" bIns="72020" numCol="1" spcCol="96026" rtlCol="0" anchor="t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500" b="1" dirty="0">
                <a:solidFill>
                  <a:srgbClr val="EA780A"/>
                </a:solidFill>
              </a:rPr>
              <a:t>Reduce: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5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100" dirty="0">
                <a:solidFill>
                  <a:schemeClr val="tx1"/>
                </a:solidFill>
              </a:rPr>
              <a:t>Drive down energy consumption in order to reduce costs and the environmental impact of your organization.</a:t>
            </a:r>
          </a:p>
          <a:p>
            <a:pPr marL="344488" lvl="1" indent="-225425">
              <a:lnSpc>
                <a:spcPct val="110000"/>
              </a:lnSpc>
              <a:spcBef>
                <a:spcPct val="0"/>
              </a:spcBef>
              <a:buClr>
                <a:schemeClr val="accent1"/>
              </a:buClr>
              <a:buSzPct val="100000"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827735" y="1862469"/>
            <a:ext cx="3348004" cy="1602535"/>
          </a:xfrm>
          <a:prstGeom prst="rect">
            <a:avLst/>
          </a:prstGeom>
          <a:noFill/>
          <a:ln w="3175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4040" tIns="72020" rIns="144040" bIns="72020" numCol="1" spcCol="96026" rtlCol="0" anchor="t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500" b="1" dirty="0">
                <a:solidFill>
                  <a:srgbClr val="004765"/>
                </a:solidFill>
              </a:rPr>
              <a:t>Data-Driven Optimization: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5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100" dirty="0">
                <a:solidFill>
                  <a:schemeClr val="tx1"/>
                </a:solidFill>
              </a:rPr>
              <a:t>Continuously analyze and optimize your building(s) and the improvement actions you’ve taken to be more precise and effective with your investment decisions.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7843085" y="3238121"/>
            <a:ext cx="3404662" cy="1078774"/>
          </a:xfrm>
          <a:prstGeom prst="rect">
            <a:avLst/>
          </a:prstGeom>
          <a:noFill/>
          <a:ln w="3175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4040" tIns="72020" rIns="144040" bIns="72020" numCol="1" spcCol="96026" rtlCol="0" anchor="t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500" b="1" dirty="0">
                <a:solidFill>
                  <a:srgbClr val="EA780A"/>
                </a:solidFill>
              </a:rPr>
              <a:t>Procure: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5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100" dirty="0">
                <a:solidFill>
                  <a:schemeClr val="tx1"/>
                </a:solidFill>
              </a:rPr>
              <a:t>Manage the energy purchasing process 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as a way to lower total energy spend, mitigate risks, and meet sustainability targets.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418655" y="3238121"/>
            <a:ext cx="2579369" cy="1078776"/>
          </a:xfrm>
          <a:prstGeom prst="rect">
            <a:avLst/>
          </a:prstGeom>
          <a:noFill/>
          <a:ln w="3175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4040" tIns="72020" rIns="144040" bIns="72020" numCol="1" spcCol="96026" rtlCol="0" anchor="t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500" b="1" dirty="0">
                <a:solidFill>
                  <a:srgbClr val="EA780A"/>
                </a:solidFill>
              </a:rPr>
              <a:t>Produce: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5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100" dirty="0">
                <a:solidFill>
                  <a:schemeClr val="tx1"/>
                </a:solidFill>
              </a:rPr>
              <a:t>Generate and store energy on-site so that you are less reliant on the grid and have a more sustainable energy-mix.</a:t>
            </a:r>
          </a:p>
          <a:p>
            <a:pPr marL="344488" lvl="1" indent="-225425">
              <a:lnSpc>
                <a:spcPct val="110000"/>
              </a:lnSpc>
              <a:spcBef>
                <a:spcPct val="0"/>
              </a:spcBef>
              <a:buClr>
                <a:schemeClr val="accent1"/>
              </a:buClr>
              <a:buSzPct val="100000"/>
              <a:buFont typeface="Wingdings" pitchFamily="2" charset="2"/>
              <a:buChar char="ü"/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705789" y="1160748"/>
            <a:ext cx="4118676" cy="4032449"/>
            <a:chOff x="3705789" y="1365573"/>
            <a:chExt cx="4118676" cy="4032449"/>
          </a:xfrm>
        </p:grpSpPr>
        <p:sp>
          <p:nvSpPr>
            <p:cNvPr id="6" name="TextBox 5"/>
            <p:cNvSpPr txBox="1"/>
            <p:nvPr/>
          </p:nvSpPr>
          <p:spPr>
            <a:xfrm>
              <a:off x="4097064" y="1935920"/>
              <a:ext cx="3317819" cy="307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1010101010110101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0101010101010100101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101010110101010101010101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0100101010101010101010</a:t>
              </a:r>
              <a:b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01010101010101010101010101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0101010110101010101010101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01001010101010101010101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10101010101010101010101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01010101010101010101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01010101010101010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E8EDE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1010101010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n-US" sz="1600" dirty="0">
                <a:solidFill>
                  <a:srgbClr val="E8EDE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" name="Circular Arrow 10"/>
            <p:cNvSpPr/>
            <p:nvPr/>
          </p:nvSpPr>
          <p:spPr bwMode="auto">
            <a:xfrm rot="14708902">
              <a:off x="3764216" y="1363274"/>
              <a:ext cx="3976322" cy="4093173"/>
            </a:xfrm>
            <a:prstGeom prst="circularArrow">
              <a:avLst>
                <a:gd name="adj1" fmla="val 7853"/>
                <a:gd name="adj2" fmla="val 1142319"/>
                <a:gd name="adj3" fmla="val 19391711"/>
                <a:gd name="adj4" fmla="val 12490110"/>
                <a:gd name="adj5" fmla="val 12500"/>
              </a:avLst>
            </a:prstGeom>
            <a:solidFill>
              <a:srgbClr val="9AC6D6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2" name="Circular Arrow 11"/>
            <p:cNvSpPr/>
            <p:nvPr/>
          </p:nvSpPr>
          <p:spPr bwMode="auto">
            <a:xfrm rot="7166261">
              <a:off x="3788339" y="1353593"/>
              <a:ext cx="3976322" cy="4093173"/>
            </a:xfrm>
            <a:prstGeom prst="circularArrow">
              <a:avLst>
                <a:gd name="adj1" fmla="val 7853"/>
                <a:gd name="adj2" fmla="val 1142319"/>
                <a:gd name="adj3" fmla="val 19391711"/>
                <a:gd name="adj4" fmla="val 12490110"/>
                <a:gd name="adj5" fmla="val 12453"/>
              </a:avLst>
            </a:prstGeom>
            <a:solidFill>
              <a:srgbClr val="55A0B9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3" name="Circular Arrow 12"/>
            <p:cNvSpPr/>
            <p:nvPr/>
          </p:nvSpPr>
          <p:spPr bwMode="auto">
            <a:xfrm>
              <a:off x="3731292" y="1365573"/>
              <a:ext cx="4093173" cy="3976322"/>
            </a:xfrm>
            <a:prstGeom prst="circularArrow">
              <a:avLst>
                <a:gd name="adj1" fmla="val 7853"/>
                <a:gd name="adj2" fmla="val 1142319"/>
                <a:gd name="adj3" fmla="val 19391711"/>
                <a:gd name="adj4" fmla="val 12490110"/>
                <a:gd name="adj5" fmla="val 125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Circular Arrow 13"/>
            <p:cNvSpPr/>
            <p:nvPr/>
          </p:nvSpPr>
          <p:spPr bwMode="auto">
            <a:xfrm rot="14708902">
              <a:off x="3764215" y="1363272"/>
              <a:ext cx="3976322" cy="4093173"/>
            </a:xfrm>
            <a:prstGeom prst="circularArrow">
              <a:avLst>
                <a:gd name="adj1" fmla="val 7853"/>
                <a:gd name="adj2" fmla="val 1142319"/>
                <a:gd name="adj3" fmla="val 19391711"/>
                <a:gd name="adj4" fmla="val 13473093"/>
                <a:gd name="adj5" fmla="val 12500"/>
              </a:avLst>
            </a:prstGeom>
            <a:solidFill>
              <a:srgbClr val="9AC6D6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2282" y="1808820"/>
              <a:ext cx="2014390" cy="4158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241387">
              <a:off x="5991850" y="3882360"/>
              <a:ext cx="1956884" cy="4280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519610">
              <a:off x="3578166" y="3834494"/>
              <a:ext cx="1956884" cy="428058"/>
            </a:xfrm>
            <a:prstGeom prst="rect">
              <a:avLst/>
            </a:prstGeom>
          </p:spPr>
        </p:pic>
        <p:grpSp>
          <p:nvGrpSpPr>
            <p:cNvPr id="15" name="Group 13"/>
            <p:cNvGrpSpPr>
              <a:grpSpLocks/>
            </p:cNvGrpSpPr>
            <p:nvPr/>
          </p:nvGrpSpPr>
          <p:grpSpPr>
            <a:xfrm>
              <a:off x="5175572" y="2234175"/>
              <a:ext cx="1188720" cy="1188720"/>
              <a:chOff x="4875039" y="2204862"/>
              <a:chExt cx="1800200" cy="1823199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4875039" y="2204862"/>
                <a:ext cx="1800200" cy="1823199"/>
              </a:xfrm>
              <a:prstGeom prst="ellipse">
                <a:avLst/>
              </a:prstGeom>
              <a:solidFill>
                <a:srgbClr val="D2651C">
                  <a:alpha val="85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9095" y="2669066"/>
                <a:ext cx="864095" cy="700216"/>
              </a:xfrm>
              <a:prstGeom prst="rect">
                <a:avLst/>
              </a:prstGeom>
            </p:spPr>
          </p:pic>
        </p:grpSp>
        <p:grpSp>
          <p:nvGrpSpPr>
            <p:cNvPr id="18" name="Group 15"/>
            <p:cNvGrpSpPr/>
            <p:nvPr/>
          </p:nvGrpSpPr>
          <p:grpSpPr>
            <a:xfrm>
              <a:off x="4686906" y="3073310"/>
              <a:ext cx="1188720" cy="1182998"/>
              <a:chOff x="4154959" y="3429000"/>
              <a:chExt cx="1800200" cy="1800200"/>
            </a:xfrm>
          </p:grpSpPr>
          <p:sp>
            <p:nvSpPr>
              <p:cNvPr id="19" name="Oval 18"/>
              <p:cNvSpPr/>
              <p:nvPr/>
            </p:nvSpPr>
            <p:spPr bwMode="auto">
              <a:xfrm>
                <a:off x="4154959" y="3429000"/>
                <a:ext cx="1800200" cy="1800200"/>
              </a:xfrm>
              <a:prstGeom prst="ellipse">
                <a:avLst/>
              </a:prstGeom>
              <a:solidFill>
                <a:srgbClr val="D2651C">
                  <a:alpha val="85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1586" y="3866754"/>
                <a:ext cx="866945" cy="1002405"/>
              </a:xfrm>
              <a:prstGeom prst="rect">
                <a:avLst/>
              </a:prstGeom>
            </p:spPr>
          </p:pic>
        </p:grpSp>
        <p:sp>
          <p:nvSpPr>
            <p:cNvPr id="22" name="Oval 21"/>
            <p:cNvSpPr/>
            <p:nvPr/>
          </p:nvSpPr>
          <p:spPr bwMode="auto">
            <a:xfrm>
              <a:off x="5576967" y="3073310"/>
              <a:ext cx="1188720" cy="1181909"/>
            </a:xfrm>
            <a:prstGeom prst="ellipse">
              <a:avLst/>
            </a:prstGeom>
            <a:solidFill>
              <a:srgbClr val="D2651C">
                <a:alpha val="8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1917" y="3397727"/>
              <a:ext cx="508681" cy="533792"/>
            </a:xfrm>
            <a:prstGeom prst="rect">
              <a:avLst/>
            </a:prstGeom>
          </p:spPr>
        </p:pic>
        <p:pic>
          <p:nvPicPr>
            <p:cNvPr id="43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2910" y="3177677"/>
              <a:ext cx="224237" cy="27612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 bwMode="auto">
          <a:xfrm>
            <a:off x="612648" y="5160616"/>
            <a:ext cx="11031143" cy="3566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marL="0" lvl="1" algn="ctr"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chemeClr val="bg1"/>
                </a:solidFill>
              </a:rPr>
              <a:t>…</a:t>
            </a:r>
            <a:r>
              <a:rPr lang="is-IS" sz="1400" b="1" dirty="0">
                <a:solidFill>
                  <a:schemeClr val="tx1"/>
                </a:solidFill>
              </a:rPr>
              <a:t>…t</a:t>
            </a:r>
            <a:r>
              <a:rPr lang="en-US" sz="1400" b="1" dirty="0">
                <a:solidFill>
                  <a:schemeClr val="tx1"/>
                </a:solidFill>
              </a:rPr>
              <a:t>o achieve long-term business goals through continuous improvement and innovative financial solutions.</a:t>
            </a:r>
            <a:endParaRPr lang="en-US" sz="1400" b="1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2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854F-F646-42B6-AAD9-DFC78399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 House / Town Office: Potential FIMs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FD383-C18A-4944-8AC4-A3872BCBAB60}"/>
              </a:ext>
            </a:extLst>
          </p:cNvPr>
          <p:cNvSpPr txBox="1"/>
          <p:nvPr/>
        </p:nvSpPr>
        <p:spPr>
          <a:xfrm>
            <a:off x="626567" y="1440000"/>
            <a:ext cx="6876764" cy="43292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Lighting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Retrofit or replace all interior lighting to LED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Building Envelope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Solve the water issues in the basement with a sealed crawl space liner or EPDM membrane on the floor and walls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Additional Improvements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Roof replacement to eliminate the current leaking issues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Installing a new roof hatch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O2 Prime installation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New Wi-Fi programmable Thermostats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Phase 2 options: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Insulate attic once the water in the basement is under control and not providing moisture to rise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D1951F-561E-44E6-B0FF-9D92323F0060}"/>
              </a:ext>
            </a:extLst>
          </p:cNvPr>
          <p:cNvGrpSpPr/>
          <p:nvPr/>
        </p:nvGrpSpPr>
        <p:grpSpPr>
          <a:xfrm>
            <a:off x="7611343" y="1339669"/>
            <a:ext cx="3936151" cy="4178662"/>
            <a:chOff x="0" y="0"/>
            <a:chExt cx="6315075" cy="55626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4E9591-31A7-4825-B3FA-03E7C6E893C1}"/>
                </a:ext>
              </a:extLst>
            </p:cNvPr>
            <p:cNvGrpSpPr/>
            <p:nvPr/>
          </p:nvGrpSpPr>
          <p:grpSpPr>
            <a:xfrm>
              <a:off x="19050" y="0"/>
              <a:ext cx="6257925" cy="2743200"/>
              <a:chOff x="0" y="9525"/>
              <a:chExt cx="6257925" cy="2743200"/>
            </a:xfrm>
          </p:grpSpPr>
          <p:pic>
            <p:nvPicPr>
              <p:cNvPr id="14" name="Picture 13" descr="A room with a brick wall&#10;&#10;Description automatically generated">
                <a:extLst>
                  <a:ext uri="{FF2B5EF4-FFF2-40B4-BE49-F238E27FC236}">
                    <a16:creationId xmlns:a16="http://schemas.microsoft.com/office/drawing/2014/main" id="{286F2F23-C42E-4F0C-8D9A-CA58F0793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-342900" y="352425"/>
                <a:ext cx="2743200" cy="2057400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building, brick, sitting, man&#10;&#10;Description automatically generated">
                <a:extLst>
                  <a:ext uri="{FF2B5EF4-FFF2-40B4-BE49-F238E27FC236}">
                    <a16:creationId xmlns:a16="http://schemas.microsoft.com/office/drawing/2014/main" id="{A81AAC30-03EC-4709-9FC6-31C733A08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857625" y="352425"/>
                <a:ext cx="2743200" cy="2057400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sitting, man, mountain, covered&#10;&#10;Description automatically generated">
                <a:extLst>
                  <a:ext uri="{FF2B5EF4-FFF2-40B4-BE49-F238E27FC236}">
                    <a16:creationId xmlns:a16="http://schemas.microsoft.com/office/drawing/2014/main" id="{55987145-EABF-4754-B4FB-A39767A39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752600" y="352425"/>
                <a:ext cx="2743200" cy="2057400"/>
              </a:xfrm>
              <a:prstGeom prst="rect">
                <a:avLst/>
              </a:prstGeom>
            </p:spPr>
          </p:pic>
        </p:grpSp>
        <p:pic>
          <p:nvPicPr>
            <p:cNvPr id="11" name="Picture 10" descr="A close up of a dirty room&#10;&#10;Description automatically generated">
              <a:extLst>
                <a:ext uri="{FF2B5EF4-FFF2-40B4-BE49-F238E27FC236}">
                  <a16:creationId xmlns:a16="http://schemas.microsoft.com/office/drawing/2014/main" id="{53AE91C3-7224-4EF9-8D4E-DF6F0CD7F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790700" y="3162300"/>
              <a:ext cx="2743200" cy="2057400"/>
            </a:xfrm>
            <a:prstGeom prst="rect">
              <a:avLst/>
            </a:prstGeom>
          </p:spPr>
        </p:pic>
        <p:pic>
          <p:nvPicPr>
            <p:cNvPr id="12" name="Picture 11" descr="A picture containing old, dirty, sitting, man&#10;&#10;Description automatically generated">
              <a:extLst>
                <a:ext uri="{FF2B5EF4-FFF2-40B4-BE49-F238E27FC236}">
                  <a16:creationId xmlns:a16="http://schemas.microsoft.com/office/drawing/2014/main" id="{A148600C-B776-413C-BFEE-2D1BA7C54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914775" y="3152775"/>
              <a:ext cx="2743200" cy="2057400"/>
            </a:xfrm>
            <a:prstGeom prst="rect">
              <a:avLst/>
            </a:prstGeom>
          </p:spPr>
        </p:pic>
        <p:pic>
          <p:nvPicPr>
            <p:cNvPr id="13" name="Picture 12" descr="A picture containing bicycle, motorcycle, parked, man&#10;&#10;Description automatically generated">
              <a:extLst>
                <a:ext uri="{FF2B5EF4-FFF2-40B4-BE49-F238E27FC236}">
                  <a16:creationId xmlns:a16="http://schemas.microsoft.com/office/drawing/2014/main" id="{1177B927-5C1A-411F-A992-9004683C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342900" y="3152775"/>
              <a:ext cx="27432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56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Crawl space liner</a:t>
            </a:r>
          </a:p>
        </p:txBody>
      </p:sp>
      <p:pic>
        <p:nvPicPr>
          <p:cNvPr id="3076" name="Picture 4" descr="Crawl Space Encapsulation and Vapor Barriers for… | U.S. Waterproofing">
            <a:extLst>
              <a:ext uri="{FF2B5EF4-FFF2-40B4-BE49-F238E27FC236}">
                <a16:creationId xmlns:a16="http://schemas.microsoft.com/office/drawing/2014/main" id="{CD667450-072F-48E0-A7C0-87AD044F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75" y="1232755"/>
            <a:ext cx="8820980" cy="46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58460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5EA5A-EDDF-463D-8F74-DD7431E8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Safety Buildings: Potential FIMs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01181-3604-49F5-AADF-490B6B6C94DD}"/>
              </a:ext>
            </a:extLst>
          </p:cNvPr>
          <p:cNvSpPr txBox="1"/>
          <p:nvPr/>
        </p:nvSpPr>
        <p:spPr>
          <a:xfrm>
            <a:off x="554559" y="1440000"/>
            <a:ext cx="5940660" cy="42932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Lighting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Retrofit or replace all interior lighting to LED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Additional Improvement: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Installing heat pump in fitness room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Replacing 7 heating/cooling heat pump units and AHU’s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Installing mini split system for the antique pumper showcase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Phase 2 options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Roof replacement for both buildings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Rooftop Solar option once roof is replaced  </a:t>
            </a:r>
          </a:p>
        </p:txBody>
      </p:sp>
      <p:pic>
        <p:nvPicPr>
          <p:cNvPr id="1026" name="Picture 2" descr="camden fire department camden, maine">
            <a:extLst>
              <a:ext uri="{FF2B5EF4-FFF2-40B4-BE49-F238E27FC236}">
                <a16:creationId xmlns:a16="http://schemas.microsoft.com/office/drawing/2014/main" id="{898B2F56-06B3-413F-A8C3-C957D36D6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84" y="1440000"/>
            <a:ext cx="48768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0DA7-2012-4697-A9CD-FEE219B6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Works and WWTP: Potential FIMs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713CD-FFB4-4827-9C00-10D87F4FA79A}"/>
              </a:ext>
            </a:extLst>
          </p:cNvPr>
          <p:cNvSpPr txBox="1"/>
          <p:nvPr/>
        </p:nvSpPr>
        <p:spPr>
          <a:xfrm>
            <a:off x="590563" y="1440000"/>
            <a:ext cx="6048672" cy="42572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Lighting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 WWTP and Public Works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Retrofit or replace all interior lighting to LED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Building Envelope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 Public Works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Weather stripping on external building doors and garage doors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Additional Improvements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 Public Works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Heat Pump for office space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Phase 2 options: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Potential rooftop solar at WWTP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35296-7C80-4348-B29F-A427D30C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247" y="1427018"/>
            <a:ext cx="4721471" cy="354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63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F77A-8391-422B-BA91-00FABDE7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Bowl: Potential FIM’s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9EC84-9757-4E72-9BEA-1B85733AB629}"/>
              </a:ext>
            </a:extLst>
          </p:cNvPr>
          <p:cNvSpPr txBox="1"/>
          <p:nvPr/>
        </p:nvSpPr>
        <p:spPr>
          <a:xfrm>
            <a:off x="590563" y="1440000"/>
            <a:ext cx="5688632" cy="42932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Lighting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Retrofit or replace all interior lighting to LED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Replace existing trial lighting fixtures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Install new parking lot lighting/LED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Building Envelope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Weather stripping on external building doors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Replace single pane windows with double pane windows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Improve the front entrance and appearance 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Additional Improvements</a:t>
            </a: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Geothermal Heating and cooling System to make the move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clean energy and reduce the Town’s carbon footprint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 descr="Camden Snow Bowl to contract with Sidecounty Sports for mountainside ski  and bike business | PenBay Pilot">
            <a:extLst>
              <a:ext uri="{FF2B5EF4-FFF2-40B4-BE49-F238E27FC236}">
                <a16:creationId xmlns:a16="http://schemas.microsoft.com/office/drawing/2014/main" id="{D9D393DE-30A2-482D-869F-55BD8E0A11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19" y="1441521"/>
            <a:ext cx="5208872" cy="3735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5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F77A-8391-422B-BA91-00FABDE7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Bowl: Potential Phase 2 options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9EC84-9757-4E72-9BEA-1B85733AB629}"/>
              </a:ext>
            </a:extLst>
          </p:cNvPr>
          <p:cNvSpPr txBox="1"/>
          <p:nvPr/>
        </p:nvSpPr>
        <p:spPr>
          <a:xfrm>
            <a:off x="590563" y="1440000"/>
            <a:ext cx="5688632" cy="42932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Improve the snow making process to reduce energy usage,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improve reliability, flexibility and sustainability.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Roof Replacement and Insulation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0" name="Picture 2" descr="Thick ice on Hosmer Pond bodes well for Toboggan Nationals, team  registrations close Feb. 1 | PenBay Pilot">
            <a:extLst>
              <a:ext uri="{FF2B5EF4-FFF2-40B4-BE49-F238E27FC236}">
                <a16:creationId xmlns:a16="http://schemas.microsoft.com/office/drawing/2014/main" id="{28E1AA39-A119-426C-A021-0B337182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686" y="1476616"/>
            <a:ext cx="5358172" cy="39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737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Two columns</Name>
  <PpLayout>29</PpLayout>
  <Index>12</Index>
</p4ppTags>
</file>

<file path=customXml/item10.xml><?xml version="1.0" encoding="utf-8"?>
<p4ppTags>
  <Name>One object (small)</Name>
  <PpLayout>16</PpLayout>
  <Index>11</Index>
</p4ppTags>
</file>

<file path=customXml/item11.xml><?xml version="1.0" encoding="utf-8"?>
<p4ppTags>
  <Name>Text + Index</Name>
  <PpLayout>32</PpLayout>
  <Index>8</Index>
</p4ppTags>
</file>

<file path=customXml/item12.xml><?xml version="1.0" encoding="utf-8"?>
<p4ppTags>
  <Name>Three columns + Navigation</Name>
  <PpLayout>32</PpLayout>
  <Index>20</Index>
</p4ppTags>
</file>

<file path=customXml/item13.xml><?xml version="1.0" encoding="utf-8"?>
<p4ppTags>
  <Name>One object (large) + Navigation</Name>
  <PpLayout>32</PpLayout>
  <Index>17</Index>
</p4ppTags>
</file>

<file path=customXml/item14.xml><?xml version="1.0" encoding="utf-8"?>
<p4ppTags/>
</file>

<file path=customXml/item15.xml><?xml version="1.0" encoding="utf-8"?>
<p4ppTags>
  <Name>Four objects + Navigation</Name>
  <PpLayout>32</PpLayout>
  <Index>22</Index>
</p4ppTags>
</file>

<file path=customXml/item16.xml><?xml version="1.0" encoding="utf-8"?>
<p4ppTags>
  <Name>Four objects</Name>
  <PpLayout>24</PpLayout>
  <Index>15</Index>
</p4ppTags>
</file>

<file path=customXml/item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61B366122CB40AD29D120F5B8B464" ma:contentTypeVersion="12" ma:contentTypeDescription="Create a new document." ma:contentTypeScope="" ma:versionID="7a30c1edc733dd5b17b9cfba80cd6415">
  <xsd:schema xmlns:xsd="http://www.w3.org/2001/XMLSchema" xmlns:xs="http://www.w3.org/2001/XMLSchema" xmlns:p="http://schemas.microsoft.com/office/2006/metadata/properties" xmlns:ns3="170db4d2-7df5-47eb-8924-adffa47ff2e0" xmlns:ns4="b550b4d5-5ea9-4de9-92d8-b93e999d9c19" targetNamespace="http://schemas.microsoft.com/office/2006/metadata/properties" ma:root="true" ma:fieldsID="00ba0e5001ab0d751a37cdb112fd7871" ns3:_="" ns4:_="">
    <xsd:import namespace="170db4d2-7df5-47eb-8924-adffa47ff2e0"/>
    <xsd:import namespace="b550b4d5-5ea9-4de9-92d8-b93e999d9c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db4d2-7df5-47eb-8924-adffa47ff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0b4d5-5ea9-4de9-92d8-b93e999d9c1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p4ppTags>
  <Name>Two rows + Navigation</Name>
  <PpLayout>32</PpLayout>
  <Index>21</Index>
</p4ppTags>
</file>

<file path=customXml/item3.xml><?xml version="1.0" encoding="utf-8"?>
<p4ppTags>
  <Name>Free Content</Name>
  <PpLayout>11</PpLayout>
  <Index>9</Index>
</p4ppTags>
</file>

<file path=customXml/item4.xml><?xml version="1.0" encoding="utf-8"?>
<p4ppTags>
  <Name>One object (small) + Navigation</Name>
  <PpLayout>32</PpLayout>
  <Index>18</Index>
</p4ppTags>
</file>

<file path=customXml/item5.xml><?xml version="1.0" encoding="utf-8"?>
<p4ppTags>
  <Name>Free Content + Navigation</Name>
  <PpLayout>32</PpLayout>
  <Index>16</Index>
</p4ppTags>
</file>

<file path=customXml/item6.xml><?xml version="1.0" encoding="utf-8"?>
<p4ppTags>
  <Name>Two columns + Navigation</Name>
  <PpLayout>32</PpLayout>
  <Index>19</Index>
</p4ppTags>
</file>

<file path=customXml/item7.xml><?xml version="1.0" encoding="utf-8"?>
<p4ppTags>
  <Name>One object (large)</Name>
  <PpLayout>16</PpLayout>
  <Index>10</Index>
</p4ppTags>
</file>

<file path=customXml/item8.xml><?xml version="1.0" encoding="utf-8"?>
<p4ppTags>
  <Name>Three columns</Name>
  <PpLayout>32</PpLayout>
  <Index>14</Index>
</p4ppTags>
</file>

<file path=customXml/item9.xml><?xml version="1.0" encoding="utf-8"?>
<p4ppTags>
  <Name>Two rows</Name>
  <PpLayout>32</PpLayout>
  <Index>13</Index>
</p4ppTags>
</file>

<file path=customXml/itemProps1.xml><?xml version="1.0" encoding="utf-8"?>
<ds:datastoreItem xmlns:ds="http://schemas.openxmlformats.org/officeDocument/2006/customXml" ds:itemID="{1666F4C2-68F5-4840-A44A-1A646C0925A1}">
  <ds:schemaRefs/>
</ds:datastoreItem>
</file>

<file path=customXml/itemProps10.xml><?xml version="1.0" encoding="utf-8"?>
<ds:datastoreItem xmlns:ds="http://schemas.openxmlformats.org/officeDocument/2006/customXml" ds:itemID="{1618AA06-B22E-4D19-9680-0D7830426729}">
  <ds:schemaRefs/>
</ds:datastoreItem>
</file>

<file path=customXml/itemProps11.xml><?xml version="1.0" encoding="utf-8"?>
<ds:datastoreItem xmlns:ds="http://schemas.openxmlformats.org/officeDocument/2006/customXml" ds:itemID="{7E35FEDB-1F0E-4D67-A313-4AC59C26FF29}">
  <ds:schemaRefs/>
</ds:datastoreItem>
</file>

<file path=customXml/itemProps12.xml><?xml version="1.0" encoding="utf-8"?>
<ds:datastoreItem xmlns:ds="http://schemas.openxmlformats.org/officeDocument/2006/customXml" ds:itemID="{85D77EE6-52B7-48BE-9EDB-748F1EBB53DE}">
  <ds:schemaRefs/>
</ds:datastoreItem>
</file>

<file path=customXml/itemProps13.xml><?xml version="1.0" encoding="utf-8"?>
<ds:datastoreItem xmlns:ds="http://schemas.openxmlformats.org/officeDocument/2006/customXml" ds:itemID="{B27F640E-84DF-4F97-BC70-D045F1E6594F}">
  <ds:schemaRefs/>
</ds:datastoreItem>
</file>

<file path=customXml/itemProps14.xml><?xml version="1.0" encoding="utf-8"?>
<ds:datastoreItem xmlns:ds="http://schemas.openxmlformats.org/officeDocument/2006/customXml" ds:itemID="{572FBA73-6DBF-45DA-8282-9342320CFAB0}">
  <ds:schemaRefs/>
</ds:datastoreItem>
</file>

<file path=customXml/itemProps15.xml><?xml version="1.0" encoding="utf-8"?>
<ds:datastoreItem xmlns:ds="http://schemas.openxmlformats.org/officeDocument/2006/customXml" ds:itemID="{EAB520BC-C6EC-457E-8AB5-55DB67C86858}">
  <ds:schemaRefs/>
</ds:datastoreItem>
</file>

<file path=customXml/itemProps16.xml><?xml version="1.0" encoding="utf-8"?>
<ds:datastoreItem xmlns:ds="http://schemas.openxmlformats.org/officeDocument/2006/customXml" ds:itemID="{1581BFFB-B4CE-47A8-BE77-DC1339B1E5A7}">
  <ds:schemaRefs/>
</ds:datastoreItem>
</file>

<file path=customXml/itemProps17.xml><?xml version="1.0" encoding="utf-8"?>
<ds:datastoreItem xmlns:ds="http://schemas.openxmlformats.org/officeDocument/2006/customXml" ds:itemID="{35A66F41-126C-42F0-958F-8910C6E98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db4d2-7df5-47eb-8924-adffa47ff2e0"/>
    <ds:schemaRef ds:uri="b550b4d5-5ea9-4de9-92d8-b93e999d9c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8.xml><?xml version="1.0" encoding="utf-8"?>
<ds:datastoreItem xmlns:ds="http://schemas.openxmlformats.org/officeDocument/2006/customXml" ds:itemID="{A65DA813-000B-4664-9CEC-DC49072E48AE}">
  <ds:schemaRefs>
    <ds:schemaRef ds:uri="http://schemas.microsoft.com/sharepoint/v3/contenttype/forms"/>
  </ds:schemaRefs>
</ds:datastoreItem>
</file>

<file path=customXml/itemProps19.xml><?xml version="1.0" encoding="utf-8"?>
<ds:datastoreItem xmlns:ds="http://schemas.openxmlformats.org/officeDocument/2006/customXml" ds:itemID="{FFE831E4-1CA8-4506-B9FD-600D0411A66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79E4F8-DCFB-483C-880A-AEEC6AAFC838}">
  <ds:schemaRefs/>
</ds:datastoreItem>
</file>

<file path=customXml/itemProps3.xml><?xml version="1.0" encoding="utf-8"?>
<ds:datastoreItem xmlns:ds="http://schemas.openxmlformats.org/officeDocument/2006/customXml" ds:itemID="{D8097D0C-BE3E-4AEC-9593-65CFCCB19297}">
  <ds:schemaRefs/>
</ds:datastoreItem>
</file>

<file path=customXml/itemProps4.xml><?xml version="1.0" encoding="utf-8"?>
<ds:datastoreItem xmlns:ds="http://schemas.openxmlformats.org/officeDocument/2006/customXml" ds:itemID="{D9FE249F-833E-4CF0-BECB-552D01D7DC9E}">
  <ds:schemaRefs/>
</ds:datastoreItem>
</file>

<file path=customXml/itemProps5.xml><?xml version="1.0" encoding="utf-8"?>
<ds:datastoreItem xmlns:ds="http://schemas.openxmlformats.org/officeDocument/2006/customXml" ds:itemID="{7CC5F709-E74B-4E5F-A728-923D5062EBEF}">
  <ds:schemaRefs/>
</ds:datastoreItem>
</file>

<file path=customXml/itemProps6.xml><?xml version="1.0" encoding="utf-8"?>
<ds:datastoreItem xmlns:ds="http://schemas.openxmlformats.org/officeDocument/2006/customXml" ds:itemID="{D7BABA95-BFFE-422B-8591-3271669EEA88}">
  <ds:schemaRefs/>
</ds:datastoreItem>
</file>

<file path=customXml/itemProps7.xml><?xml version="1.0" encoding="utf-8"?>
<ds:datastoreItem xmlns:ds="http://schemas.openxmlformats.org/officeDocument/2006/customXml" ds:itemID="{80661B8B-A327-44F9-823B-4D9EE0B3EC78}">
  <ds:schemaRefs/>
</ds:datastoreItem>
</file>

<file path=customXml/itemProps8.xml><?xml version="1.0" encoding="utf-8"?>
<ds:datastoreItem xmlns:ds="http://schemas.openxmlformats.org/officeDocument/2006/customXml" ds:itemID="{15CF3461-70D1-4B54-AFAB-DAFDA0A238CD}">
  <ds:schemaRefs/>
</ds:datastoreItem>
</file>

<file path=customXml/itemProps9.xml><?xml version="1.0" encoding="utf-8"?>
<ds:datastoreItem xmlns:ds="http://schemas.openxmlformats.org/officeDocument/2006/customXml" ds:itemID="{38AB8DE4-FD9B-4166-BEC3-3F175359613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11230</TotalTime>
  <Words>1061</Words>
  <Application>Microsoft Office PowerPoint</Application>
  <PresentationFormat>Custom</PresentationFormat>
  <Paragraphs>267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Verdana</vt:lpstr>
      <vt:lpstr>Wingdings</vt:lpstr>
      <vt:lpstr>Siemens 2016 – 16:9</vt:lpstr>
      <vt:lpstr>PowerPoint Presentation</vt:lpstr>
      <vt:lpstr>Background: Town of Camden </vt:lpstr>
      <vt:lpstr>Total Energy Management is  Where Best Practices Intersect</vt:lpstr>
      <vt:lpstr>Opera House / Town Office: Potential FIMs</vt:lpstr>
      <vt:lpstr>Example – Crawl space liner</vt:lpstr>
      <vt:lpstr>Public Safety Buildings: Potential FIMs</vt:lpstr>
      <vt:lpstr>Public Works and WWTP: Potential FIMs</vt:lpstr>
      <vt:lpstr>Snow Bowl: Potential FIM’s</vt:lpstr>
      <vt:lpstr>Snow Bowl: Potential Phase 2 options</vt:lpstr>
      <vt:lpstr>Camden Library: Potential FIMs</vt:lpstr>
      <vt:lpstr>Potential Projects for the Town of Camden: </vt:lpstr>
      <vt:lpstr>Carbon Reduction and Cost Savings Summary by Location</vt:lpstr>
      <vt:lpstr>Next Steps</vt:lpstr>
      <vt:lpstr>PowerPoint Presentation</vt:lpstr>
    </vt:vector>
  </TitlesOfParts>
  <Company>SIEMENS AG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On-stage PowerPoint-Template</dc:title>
  <dc:creator>Zipse, Sarah (CC RC-US EI ELC)</dc:creator>
  <cp:keywords>C_Unrestricted</cp:keywords>
  <cp:lastModifiedBy>Audra Caler</cp:lastModifiedBy>
  <cp:revision>247</cp:revision>
  <cp:lastPrinted>2012-10-29T09:59:01Z</cp:lastPrinted>
  <dcterms:created xsi:type="dcterms:W3CDTF">2006-04-07T10:01:45Z</dcterms:created>
  <dcterms:modified xsi:type="dcterms:W3CDTF">2021-01-07T20:11:51Z</dcterms:modified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Release date">
    <vt:lpwstr>February 2017</vt:lpwstr>
  </property>
  <property fmtid="{D5CDD505-2E9C-101B-9397-08002B2CF9AE}" pid="4" name="Office version">
    <vt:lpwstr>2007 and higher</vt:lpwstr>
  </property>
  <property fmtid="{D5CDD505-2E9C-101B-9397-08002B2CF9AE}" pid="5" name="Release version">
    <vt:lpwstr>1.1</vt:lpwstr>
  </property>
  <property fmtid="{D5CDD505-2E9C-101B-9397-08002B2CF9AE}" pid="6" name="_NewReviewCycle">
    <vt:lpwstr/>
  </property>
  <property fmtid="{D5CDD505-2E9C-101B-9397-08002B2CF9AE}" pid="7" name="Document Confidentiality">
    <vt:lpwstr>Unrestricted</vt:lpwstr>
  </property>
  <property fmtid="{D5CDD505-2E9C-101B-9397-08002B2CF9AE}" pid="8" name="sodocoClasLang">
    <vt:lpwstr>Unrestricted</vt:lpwstr>
  </property>
  <property fmtid="{D5CDD505-2E9C-101B-9397-08002B2CF9AE}" pid="9" name="sodocoClasLangId">
    <vt:i4>0</vt:i4>
  </property>
  <property fmtid="{D5CDD505-2E9C-101B-9397-08002B2CF9AE}" pid="10" name="sodocoClasId">
    <vt:i4>0</vt:i4>
  </property>
  <property fmtid="{D5CDD505-2E9C-101B-9397-08002B2CF9AE}" pid="11" name="MSIP_Label_6f75f480-7803-4ee9-bb54-84d0635fdbe7_Enabled">
    <vt:lpwstr>true</vt:lpwstr>
  </property>
  <property fmtid="{D5CDD505-2E9C-101B-9397-08002B2CF9AE}" pid="12" name="MSIP_Label_6f75f480-7803-4ee9-bb54-84d0635fdbe7_SetDate">
    <vt:lpwstr>2020-11-30T20:34:26Z</vt:lpwstr>
  </property>
  <property fmtid="{D5CDD505-2E9C-101B-9397-08002B2CF9AE}" pid="13" name="MSIP_Label_6f75f480-7803-4ee9-bb54-84d0635fdbe7_Method">
    <vt:lpwstr>Standard</vt:lpwstr>
  </property>
  <property fmtid="{D5CDD505-2E9C-101B-9397-08002B2CF9AE}" pid="14" name="MSIP_Label_6f75f480-7803-4ee9-bb54-84d0635fdbe7_Name">
    <vt:lpwstr>unrestricted</vt:lpwstr>
  </property>
  <property fmtid="{D5CDD505-2E9C-101B-9397-08002B2CF9AE}" pid="15" name="MSIP_Label_6f75f480-7803-4ee9-bb54-84d0635fdbe7_SiteId">
    <vt:lpwstr>38ae3bcd-9579-4fd4-adda-b42e1495d55a</vt:lpwstr>
  </property>
  <property fmtid="{D5CDD505-2E9C-101B-9397-08002B2CF9AE}" pid="16" name="MSIP_Label_6f75f480-7803-4ee9-bb54-84d0635fdbe7_ActionId">
    <vt:lpwstr>2d232b79-f518-4041-98eb-dabb3dadee10</vt:lpwstr>
  </property>
  <property fmtid="{D5CDD505-2E9C-101B-9397-08002B2CF9AE}" pid="17" name="MSIP_Label_6f75f480-7803-4ee9-bb54-84d0635fdbe7_ContentBits">
    <vt:lpwstr>0</vt:lpwstr>
  </property>
  <property fmtid="{D5CDD505-2E9C-101B-9397-08002B2CF9AE}" pid="18" name="Document_Confidentiality">
    <vt:lpwstr>Unrestricted</vt:lpwstr>
  </property>
  <property fmtid="{D5CDD505-2E9C-101B-9397-08002B2CF9AE}" pid="19" name="ContentTypeId">
    <vt:lpwstr>0x010100FCF61B366122CB40AD29D120F5B8B464</vt:lpwstr>
  </property>
</Properties>
</file>